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av" ContentType="audio/wav"/>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audio2.wav" ContentType="audio/x-wav"/>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50" r:id="rId1"/>
  </p:sldMasterIdLst>
  <p:notesMasterIdLst>
    <p:notesMasterId r:id="rId44"/>
  </p:notesMasterIdLst>
  <p:sldIdLst>
    <p:sldId id="256" r:id="rId2"/>
    <p:sldId id="15414" r:id="rId3"/>
    <p:sldId id="322" r:id="rId4"/>
    <p:sldId id="15532" r:id="rId5"/>
    <p:sldId id="15531" r:id="rId6"/>
    <p:sldId id="15529" r:id="rId7"/>
    <p:sldId id="15528" r:id="rId8"/>
    <p:sldId id="15527" r:id="rId9"/>
    <p:sldId id="15526" r:id="rId10"/>
    <p:sldId id="15854" r:id="rId11"/>
    <p:sldId id="273" r:id="rId12"/>
    <p:sldId id="257" r:id="rId13"/>
    <p:sldId id="277" r:id="rId14"/>
    <p:sldId id="278" r:id="rId15"/>
    <p:sldId id="279" r:id="rId16"/>
    <p:sldId id="280" r:id="rId17"/>
    <p:sldId id="282" r:id="rId18"/>
    <p:sldId id="276" r:id="rId19"/>
    <p:sldId id="15861" r:id="rId20"/>
    <p:sldId id="15849" r:id="rId21"/>
    <p:sldId id="294" r:id="rId22"/>
    <p:sldId id="295" r:id="rId23"/>
    <p:sldId id="297" r:id="rId24"/>
    <p:sldId id="15540" r:id="rId25"/>
    <p:sldId id="15860" r:id="rId26"/>
    <p:sldId id="15863" r:id="rId27"/>
    <p:sldId id="495" r:id="rId28"/>
    <p:sldId id="15453" r:id="rId29"/>
    <p:sldId id="15452" r:id="rId30"/>
    <p:sldId id="15543" r:id="rId31"/>
    <p:sldId id="15542" r:id="rId32"/>
    <p:sldId id="15862" r:id="rId33"/>
    <p:sldId id="270" r:id="rId34"/>
    <p:sldId id="260" r:id="rId35"/>
    <p:sldId id="263" r:id="rId36"/>
    <p:sldId id="269" r:id="rId37"/>
    <p:sldId id="268" r:id="rId38"/>
    <p:sldId id="15541" r:id="rId39"/>
    <p:sldId id="517" r:id="rId40"/>
    <p:sldId id="519" r:id="rId41"/>
    <p:sldId id="520" r:id="rId42"/>
    <p:sldId id="15852" r:id="rId43"/>
  </p:sldIdLst>
  <p:sldSz cx="21674138" cy="16256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621" userDrawn="1">
          <p15:clr>
            <a:srgbClr val="A4A3A4"/>
          </p15:clr>
        </p15:guide>
        <p15:guide id="2" pos="68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28" autoAdjust="0"/>
    <p:restoredTop sz="94660"/>
  </p:normalViewPr>
  <p:slideViewPr>
    <p:cSldViewPr snapToGrid="0" showGuides="1">
      <p:cViewPr varScale="1">
        <p:scale>
          <a:sx n="43" d="100"/>
          <a:sy n="43" d="100"/>
        </p:scale>
        <p:origin x="210" y="72"/>
      </p:cViewPr>
      <p:guideLst>
        <p:guide orient="horz" pos="4621"/>
        <p:guide pos="682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DC1749-FA14-413F-B5CE-9CEB575893EA}" type="doc">
      <dgm:prSet loTypeId="urn:microsoft.com/office/officeart/2005/8/layout/cycle8" loCatId="cycle" qsTypeId="urn:microsoft.com/office/officeart/2005/8/quickstyle/3d1" qsCatId="3D" csTypeId="urn:microsoft.com/office/officeart/2005/8/colors/colorful4" csCatId="colorful" phldr="1"/>
      <dgm:spPr/>
    </dgm:pt>
    <dgm:pt modelId="{14D6A58D-F296-486C-9D0F-0FB3554CCC41}">
      <dgm:prSet phldrT="[テキスト]"/>
      <dgm:spPr>
        <a:solidFill>
          <a:srgbClr val="FF6699"/>
        </a:solidFill>
      </dgm:spPr>
      <dgm:t>
        <a:bodyPr/>
        <a:lstStyle/>
        <a:p>
          <a:r>
            <a:rPr kumimoji="1" lang="ja-JP" altLang="en-US" dirty="0">
              <a:latin typeface="A-OTF 新ゴ Pro M" panose="020B0500000000000000" pitchFamily="34" charset="-128"/>
              <a:ea typeface="A-OTF 新ゴ Pro M" panose="020B0500000000000000" pitchFamily="34" charset="-128"/>
            </a:rPr>
            <a:t>テキスト予習</a:t>
          </a:r>
        </a:p>
      </dgm:t>
    </dgm:pt>
    <dgm:pt modelId="{323EC940-B6E6-4316-81F7-E6D4831CF863}" type="parTrans" cxnId="{456EC253-9A4E-443B-8F8B-1FA3883D3CC6}">
      <dgm:prSet/>
      <dgm:spPr/>
      <dgm:t>
        <a:bodyPr/>
        <a:lstStyle/>
        <a:p>
          <a:endParaRPr kumimoji="1" lang="ja-JP" altLang="en-US"/>
        </a:p>
      </dgm:t>
    </dgm:pt>
    <dgm:pt modelId="{618A6E6A-2C77-4E06-BF55-BA9C4865D2D8}" type="sibTrans" cxnId="{456EC253-9A4E-443B-8F8B-1FA3883D3CC6}">
      <dgm:prSet/>
      <dgm:spPr/>
      <dgm:t>
        <a:bodyPr/>
        <a:lstStyle/>
        <a:p>
          <a:endParaRPr kumimoji="1" lang="ja-JP" altLang="en-US"/>
        </a:p>
      </dgm:t>
    </dgm:pt>
    <dgm:pt modelId="{0006ECEB-236D-4308-980E-0121D065385B}">
      <dgm:prSet phldrT="[テキスト]"/>
      <dgm:spPr>
        <a:solidFill>
          <a:srgbClr val="92D050"/>
        </a:solidFill>
      </dgm:spPr>
      <dgm:t>
        <a:bodyPr/>
        <a:lstStyle/>
        <a:p>
          <a:r>
            <a:rPr kumimoji="1" lang="ja-JP" altLang="en-US">
              <a:latin typeface="A-OTF 新ゴ Pro M" panose="020B0500000000000000" pitchFamily="34" charset="-128"/>
              <a:ea typeface="A-OTF 新ゴ Pro M" panose="020B0500000000000000" pitchFamily="34" charset="-128"/>
            </a:rPr>
            <a:t>授業</a:t>
          </a:r>
          <a:endParaRPr kumimoji="1" lang="ja-JP" altLang="en-US"/>
        </a:p>
      </dgm:t>
    </dgm:pt>
    <dgm:pt modelId="{D7AEACF6-B089-48C2-BC06-8FD92C9221BF}" type="parTrans" cxnId="{F9A8B4AF-793D-4A17-A16C-8DBAC84FF721}">
      <dgm:prSet/>
      <dgm:spPr/>
      <dgm:t>
        <a:bodyPr/>
        <a:lstStyle/>
        <a:p>
          <a:endParaRPr kumimoji="1" lang="ja-JP" altLang="en-US"/>
        </a:p>
      </dgm:t>
    </dgm:pt>
    <dgm:pt modelId="{EE90D3F8-E23F-4B92-853B-685E4306AACE}" type="sibTrans" cxnId="{F9A8B4AF-793D-4A17-A16C-8DBAC84FF721}">
      <dgm:prSet/>
      <dgm:spPr/>
      <dgm:t>
        <a:bodyPr/>
        <a:lstStyle/>
        <a:p>
          <a:endParaRPr kumimoji="1" lang="ja-JP" altLang="en-US"/>
        </a:p>
      </dgm:t>
    </dgm:pt>
    <dgm:pt modelId="{4BA57585-C8E0-4E13-96AF-BB9A69D30F3C}">
      <dgm:prSet phldrT="[テキスト]"/>
      <dgm:spPr>
        <a:solidFill>
          <a:srgbClr val="00B0F0"/>
        </a:solidFill>
      </dgm:spPr>
      <dgm:t>
        <a:bodyPr/>
        <a:lstStyle/>
        <a:p>
          <a:r>
            <a:rPr kumimoji="1" lang="ja-JP" altLang="en-US">
              <a:latin typeface="A-OTF 新ゴ Pro M" panose="020B0500000000000000" pitchFamily="34" charset="-128"/>
              <a:ea typeface="A-OTF 新ゴ Pro M" panose="020B0500000000000000" pitchFamily="34" charset="-128"/>
            </a:rPr>
            <a:t>復習</a:t>
          </a:r>
          <a:endParaRPr kumimoji="1" lang="ja-JP" altLang="en-US"/>
        </a:p>
      </dgm:t>
    </dgm:pt>
    <dgm:pt modelId="{66DABB30-5D70-4EC5-849F-124DF5D023D1}" type="parTrans" cxnId="{5E8ACE41-B0F9-449D-9AD6-88913F39F112}">
      <dgm:prSet/>
      <dgm:spPr/>
      <dgm:t>
        <a:bodyPr/>
        <a:lstStyle/>
        <a:p>
          <a:endParaRPr kumimoji="1" lang="ja-JP" altLang="en-US"/>
        </a:p>
      </dgm:t>
    </dgm:pt>
    <dgm:pt modelId="{FFFF639C-1835-435B-B628-A2AEBF065EBD}" type="sibTrans" cxnId="{5E8ACE41-B0F9-449D-9AD6-88913F39F112}">
      <dgm:prSet/>
      <dgm:spPr/>
      <dgm:t>
        <a:bodyPr/>
        <a:lstStyle/>
        <a:p>
          <a:endParaRPr kumimoji="1" lang="ja-JP" altLang="en-US"/>
        </a:p>
      </dgm:t>
    </dgm:pt>
    <dgm:pt modelId="{0ECFE54F-4F5B-4CEB-B39F-9E8711EBF839}" type="pres">
      <dgm:prSet presAssocID="{4ADC1749-FA14-413F-B5CE-9CEB575893EA}" presName="compositeShape" presStyleCnt="0">
        <dgm:presLayoutVars>
          <dgm:chMax val="7"/>
          <dgm:dir/>
          <dgm:resizeHandles val="exact"/>
        </dgm:presLayoutVars>
      </dgm:prSet>
      <dgm:spPr/>
    </dgm:pt>
    <dgm:pt modelId="{5F16123A-DF4E-410B-AB42-90DD8B050B00}" type="pres">
      <dgm:prSet presAssocID="{4ADC1749-FA14-413F-B5CE-9CEB575893EA}" presName="wedge1" presStyleLbl="node1" presStyleIdx="0" presStyleCnt="3" custScaleX="94207" custScaleY="91926"/>
      <dgm:spPr/>
    </dgm:pt>
    <dgm:pt modelId="{3FE28CE9-175B-4D89-A70B-C59E7E42E1FE}" type="pres">
      <dgm:prSet presAssocID="{4ADC1749-FA14-413F-B5CE-9CEB575893EA}" presName="dummy1a" presStyleCnt="0"/>
      <dgm:spPr/>
    </dgm:pt>
    <dgm:pt modelId="{35DE582C-A08F-4585-A1DD-91F48525EE82}" type="pres">
      <dgm:prSet presAssocID="{4ADC1749-FA14-413F-B5CE-9CEB575893EA}" presName="dummy1b" presStyleCnt="0"/>
      <dgm:spPr/>
    </dgm:pt>
    <dgm:pt modelId="{B91E201A-081A-467B-BB14-B5FCD7A369D3}" type="pres">
      <dgm:prSet presAssocID="{4ADC1749-FA14-413F-B5CE-9CEB575893EA}" presName="wedge1Tx" presStyleLbl="node1" presStyleIdx="0" presStyleCnt="3">
        <dgm:presLayoutVars>
          <dgm:chMax val="0"/>
          <dgm:chPref val="0"/>
          <dgm:bulletEnabled val="1"/>
        </dgm:presLayoutVars>
      </dgm:prSet>
      <dgm:spPr/>
    </dgm:pt>
    <dgm:pt modelId="{7B6B210D-B4F1-4ECD-A85B-BDF93D528819}" type="pres">
      <dgm:prSet presAssocID="{4ADC1749-FA14-413F-B5CE-9CEB575893EA}" presName="wedge2" presStyleLbl="node1" presStyleIdx="1" presStyleCnt="3"/>
      <dgm:spPr/>
    </dgm:pt>
    <dgm:pt modelId="{BA885C59-B38C-4EF1-8480-EDD08FFAAEBC}" type="pres">
      <dgm:prSet presAssocID="{4ADC1749-FA14-413F-B5CE-9CEB575893EA}" presName="dummy2a" presStyleCnt="0"/>
      <dgm:spPr/>
    </dgm:pt>
    <dgm:pt modelId="{BC399144-6FF6-491B-B137-A22032990C02}" type="pres">
      <dgm:prSet presAssocID="{4ADC1749-FA14-413F-B5CE-9CEB575893EA}" presName="dummy2b" presStyleCnt="0"/>
      <dgm:spPr/>
    </dgm:pt>
    <dgm:pt modelId="{C46232CE-4C79-46C2-BF0C-8B63170E8F19}" type="pres">
      <dgm:prSet presAssocID="{4ADC1749-FA14-413F-B5CE-9CEB575893EA}" presName="wedge2Tx" presStyleLbl="node1" presStyleIdx="1" presStyleCnt="3">
        <dgm:presLayoutVars>
          <dgm:chMax val="0"/>
          <dgm:chPref val="0"/>
          <dgm:bulletEnabled val="1"/>
        </dgm:presLayoutVars>
      </dgm:prSet>
      <dgm:spPr/>
    </dgm:pt>
    <dgm:pt modelId="{48622B46-6FC2-4FE1-BD22-AB4E07842664}" type="pres">
      <dgm:prSet presAssocID="{4ADC1749-FA14-413F-B5CE-9CEB575893EA}" presName="wedge3" presStyleLbl="node1" presStyleIdx="2" presStyleCnt="3"/>
      <dgm:spPr/>
    </dgm:pt>
    <dgm:pt modelId="{5016E854-5816-4201-8A1B-A06E04A03455}" type="pres">
      <dgm:prSet presAssocID="{4ADC1749-FA14-413F-B5CE-9CEB575893EA}" presName="dummy3a" presStyleCnt="0"/>
      <dgm:spPr/>
    </dgm:pt>
    <dgm:pt modelId="{7408B228-8D41-468A-AAFD-4B670A097293}" type="pres">
      <dgm:prSet presAssocID="{4ADC1749-FA14-413F-B5CE-9CEB575893EA}" presName="dummy3b" presStyleCnt="0"/>
      <dgm:spPr/>
    </dgm:pt>
    <dgm:pt modelId="{382CF0EA-450D-4805-9808-382841F3900D}" type="pres">
      <dgm:prSet presAssocID="{4ADC1749-FA14-413F-B5CE-9CEB575893EA}" presName="wedge3Tx" presStyleLbl="node1" presStyleIdx="2" presStyleCnt="3">
        <dgm:presLayoutVars>
          <dgm:chMax val="0"/>
          <dgm:chPref val="0"/>
          <dgm:bulletEnabled val="1"/>
        </dgm:presLayoutVars>
      </dgm:prSet>
      <dgm:spPr/>
    </dgm:pt>
    <dgm:pt modelId="{17C64F60-0AB2-4FBD-AD58-CAC3147800FF}" type="pres">
      <dgm:prSet presAssocID="{618A6E6A-2C77-4E06-BF55-BA9C4865D2D8}" presName="arrowWedge1" presStyleLbl="fgSibTrans2D1" presStyleIdx="0" presStyleCnt="3"/>
      <dgm:spPr>
        <a:solidFill>
          <a:srgbClr val="FFCCFF"/>
        </a:solidFill>
      </dgm:spPr>
    </dgm:pt>
    <dgm:pt modelId="{1E9E615F-4F80-4A3D-B561-DCFA60B3111A}" type="pres">
      <dgm:prSet presAssocID="{EE90D3F8-E23F-4B92-853B-685E4306AACE}" presName="arrowWedge2" presStyleLbl="fgSibTrans2D1" presStyleIdx="1" presStyleCnt="3"/>
      <dgm:spPr>
        <a:solidFill>
          <a:srgbClr val="00B050"/>
        </a:solidFill>
      </dgm:spPr>
    </dgm:pt>
    <dgm:pt modelId="{73668D8A-5505-4328-BC68-6953E4ECC5F2}" type="pres">
      <dgm:prSet presAssocID="{FFFF639C-1835-435B-B628-A2AEBF065EBD}" presName="arrowWedge3" presStyleLbl="fgSibTrans2D1" presStyleIdx="2" presStyleCnt="3"/>
      <dgm:spPr>
        <a:solidFill>
          <a:srgbClr val="0070C0"/>
        </a:solidFill>
      </dgm:spPr>
    </dgm:pt>
  </dgm:ptLst>
  <dgm:cxnLst>
    <dgm:cxn modelId="{BA8A180F-7459-4490-A58A-1410AFC3BB1F}" type="presOf" srcId="{4BA57585-C8E0-4E13-96AF-BB9A69D30F3C}" destId="{382CF0EA-450D-4805-9808-382841F3900D}" srcOrd="1" destOrd="0" presId="urn:microsoft.com/office/officeart/2005/8/layout/cycle8"/>
    <dgm:cxn modelId="{92E92011-F444-41E0-AA2C-789ACF21A6AB}" type="presOf" srcId="{14D6A58D-F296-486C-9D0F-0FB3554CCC41}" destId="{5F16123A-DF4E-410B-AB42-90DD8B050B00}" srcOrd="0" destOrd="0" presId="urn:microsoft.com/office/officeart/2005/8/layout/cycle8"/>
    <dgm:cxn modelId="{328DE32C-05B3-4585-819F-CFE081B4C0AB}" type="presOf" srcId="{4ADC1749-FA14-413F-B5CE-9CEB575893EA}" destId="{0ECFE54F-4F5B-4CEB-B39F-9E8711EBF839}" srcOrd="0" destOrd="0" presId="urn:microsoft.com/office/officeart/2005/8/layout/cycle8"/>
    <dgm:cxn modelId="{1EF3075B-14B9-40F6-AEF2-E49B552C5D93}" type="presOf" srcId="{4BA57585-C8E0-4E13-96AF-BB9A69D30F3C}" destId="{48622B46-6FC2-4FE1-BD22-AB4E07842664}" srcOrd="0" destOrd="0" presId="urn:microsoft.com/office/officeart/2005/8/layout/cycle8"/>
    <dgm:cxn modelId="{5E8ACE41-B0F9-449D-9AD6-88913F39F112}" srcId="{4ADC1749-FA14-413F-B5CE-9CEB575893EA}" destId="{4BA57585-C8E0-4E13-96AF-BB9A69D30F3C}" srcOrd="2" destOrd="0" parTransId="{66DABB30-5D70-4EC5-849F-124DF5D023D1}" sibTransId="{FFFF639C-1835-435B-B628-A2AEBF065EBD}"/>
    <dgm:cxn modelId="{456EC253-9A4E-443B-8F8B-1FA3883D3CC6}" srcId="{4ADC1749-FA14-413F-B5CE-9CEB575893EA}" destId="{14D6A58D-F296-486C-9D0F-0FB3554CCC41}" srcOrd="0" destOrd="0" parTransId="{323EC940-B6E6-4316-81F7-E6D4831CF863}" sibTransId="{618A6E6A-2C77-4E06-BF55-BA9C4865D2D8}"/>
    <dgm:cxn modelId="{A762A478-E09A-43C3-8BC0-60828DFA1CBF}" type="presOf" srcId="{0006ECEB-236D-4308-980E-0121D065385B}" destId="{7B6B210D-B4F1-4ECD-A85B-BDF93D528819}" srcOrd="0" destOrd="0" presId="urn:microsoft.com/office/officeart/2005/8/layout/cycle8"/>
    <dgm:cxn modelId="{30D1169D-6029-40B2-B108-D2484FF63D11}" type="presOf" srcId="{14D6A58D-F296-486C-9D0F-0FB3554CCC41}" destId="{B91E201A-081A-467B-BB14-B5FCD7A369D3}" srcOrd="1" destOrd="0" presId="urn:microsoft.com/office/officeart/2005/8/layout/cycle8"/>
    <dgm:cxn modelId="{F9A8B4AF-793D-4A17-A16C-8DBAC84FF721}" srcId="{4ADC1749-FA14-413F-B5CE-9CEB575893EA}" destId="{0006ECEB-236D-4308-980E-0121D065385B}" srcOrd="1" destOrd="0" parTransId="{D7AEACF6-B089-48C2-BC06-8FD92C9221BF}" sibTransId="{EE90D3F8-E23F-4B92-853B-685E4306AACE}"/>
    <dgm:cxn modelId="{0F4545C3-0026-4302-97DA-EF52A5E1CF23}" type="presOf" srcId="{0006ECEB-236D-4308-980E-0121D065385B}" destId="{C46232CE-4C79-46C2-BF0C-8B63170E8F19}" srcOrd="1" destOrd="0" presId="urn:microsoft.com/office/officeart/2005/8/layout/cycle8"/>
    <dgm:cxn modelId="{290B6D46-2AAB-4866-91DD-48230DF8BB3F}" type="presParOf" srcId="{0ECFE54F-4F5B-4CEB-B39F-9E8711EBF839}" destId="{5F16123A-DF4E-410B-AB42-90DD8B050B00}" srcOrd="0" destOrd="0" presId="urn:microsoft.com/office/officeart/2005/8/layout/cycle8"/>
    <dgm:cxn modelId="{13FF2E68-4914-4D07-9A15-2377904F233A}" type="presParOf" srcId="{0ECFE54F-4F5B-4CEB-B39F-9E8711EBF839}" destId="{3FE28CE9-175B-4D89-A70B-C59E7E42E1FE}" srcOrd="1" destOrd="0" presId="urn:microsoft.com/office/officeart/2005/8/layout/cycle8"/>
    <dgm:cxn modelId="{CE215AD5-4956-493C-A219-6E9F46AACCF7}" type="presParOf" srcId="{0ECFE54F-4F5B-4CEB-B39F-9E8711EBF839}" destId="{35DE582C-A08F-4585-A1DD-91F48525EE82}" srcOrd="2" destOrd="0" presId="urn:microsoft.com/office/officeart/2005/8/layout/cycle8"/>
    <dgm:cxn modelId="{4384E9C8-A15C-48A8-AA98-3D1D38AFA5B5}" type="presParOf" srcId="{0ECFE54F-4F5B-4CEB-B39F-9E8711EBF839}" destId="{B91E201A-081A-467B-BB14-B5FCD7A369D3}" srcOrd="3" destOrd="0" presId="urn:microsoft.com/office/officeart/2005/8/layout/cycle8"/>
    <dgm:cxn modelId="{249A588D-D487-430A-A480-CBCD9CD5D9ED}" type="presParOf" srcId="{0ECFE54F-4F5B-4CEB-B39F-9E8711EBF839}" destId="{7B6B210D-B4F1-4ECD-A85B-BDF93D528819}" srcOrd="4" destOrd="0" presId="urn:microsoft.com/office/officeart/2005/8/layout/cycle8"/>
    <dgm:cxn modelId="{F1ACE5A2-3CE0-412E-A1DB-6B005D00A811}" type="presParOf" srcId="{0ECFE54F-4F5B-4CEB-B39F-9E8711EBF839}" destId="{BA885C59-B38C-4EF1-8480-EDD08FFAAEBC}" srcOrd="5" destOrd="0" presId="urn:microsoft.com/office/officeart/2005/8/layout/cycle8"/>
    <dgm:cxn modelId="{965648C8-CA9B-4D3F-AE7B-AE51C16EEF6F}" type="presParOf" srcId="{0ECFE54F-4F5B-4CEB-B39F-9E8711EBF839}" destId="{BC399144-6FF6-491B-B137-A22032990C02}" srcOrd="6" destOrd="0" presId="urn:microsoft.com/office/officeart/2005/8/layout/cycle8"/>
    <dgm:cxn modelId="{76BD49A1-9FB0-4B70-A935-C6CB34B5DACA}" type="presParOf" srcId="{0ECFE54F-4F5B-4CEB-B39F-9E8711EBF839}" destId="{C46232CE-4C79-46C2-BF0C-8B63170E8F19}" srcOrd="7" destOrd="0" presId="urn:microsoft.com/office/officeart/2005/8/layout/cycle8"/>
    <dgm:cxn modelId="{A2FEFF25-50A0-49A2-9237-A9B09A6CB8EE}" type="presParOf" srcId="{0ECFE54F-4F5B-4CEB-B39F-9E8711EBF839}" destId="{48622B46-6FC2-4FE1-BD22-AB4E07842664}" srcOrd="8" destOrd="0" presId="urn:microsoft.com/office/officeart/2005/8/layout/cycle8"/>
    <dgm:cxn modelId="{F0595549-DBD8-4C1B-B5E5-11BC0F2FBCB6}" type="presParOf" srcId="{0ECFE54F-4F5B-4CEB-B39F-9E8711EBF839}" destId="{5016E854-5816-4201-8A1B-A06E04A03455}" srcOrd="9" destOrd="0" presId="urn:microsoft.com/office/officeart/2005/8/layout/cycle8"/>
    <dgm:cxn modelId="{C8172517-CFFE-49F4-8A95-23E50C4A3247}" type="presParOf" srcId="{0ECFE54F-4F5B-4CEB-B39F-9E8711EBF839}" destId="{7408B228-8D41-468A-AAFD-4B670A097293}" srcOrd="10" destOrd="0" presId="urn:microsoft.com/office/officeart/2005/8/layout/cycle8"/>
    <dgm:cxn modelId="{AF67057F-D51B-40F4-A1AA-9374898A5BB8}" type="presParOf" srcId="{0ECFE54F-4F5B-4CEB-B39F-9E8711EBF839}" destId="{382CF0EA-450D-4805-9808-382841F3900D}" srcOrd="11" destOrd="0" presId="urn:microsoft.com/office/officeart/2005/8/layout/cycle8"/>
    <dgm:cxn modelId="{BFB0E4C7-0B8F-4FF3-A63F-A4D0CDBE9AE2}" type="presParOf" srcId="{0ECFE54F-4F5B-4CEB-B39F-9E8711EBF839}" destId="{17C64F60-0AB2-4FBD-AD58-CAC3147800FF}" srcOrd="12" destOrd="0" presId="urn:microsoft.com/office/officeart/2005/8/layout/cycle8"/>
    <dgm:cxn modelId="{5AE8ADEC-81FB-4811-B786-70A66DFD4B33}" type="presParOf" srcId="{0ECFE54F-4F5B-4CEB-B39F-9E8711EBF839}" destId="{1E9E615F-4F80-4A3D-B561-DCFA60B3111A}" srcOrd="13" destOrd="0" presId="urn:microsoft.com/office/officeart/2005/8/layout/cycle8"/>
    <dgm:cxn modelId="{79A4361B-5C55-4239-AEA3-9EB0096A671A}" type="presParOf" srcId="{0ECFE54F-4F5B-4CEB-B39F-9E8711EBF839}" destId="{73668D8A-5505-4328-BC68-6953E4ECC5F2}"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6123A-DF4E-410B-AB42-90DD8B050B00}">
      <dsp:nvSpPr>
        <dsp:cNvPr id="0" name=""/>
        <dsp:cNvSpPr/>
      </dsp:nvSpPr>
      <dsp:spPr>
        <a:xfrm>
          <a:off x="1411341" y="1072721"/>
          <a:ext cx="8572647" cy="8365081"/>
        </a:xfrm>
        <a:prstGeom prst="pie">
          <a:avLst>
            <a:gd name="adj1" fmla="val 16200000"/>
            <a:gd name="adj2" fmla="val 1800000"/>
          </a:avLst>
        </a:prstGeom>
        <a:solidFill>
          <a:srgbClr val="FF6699"/>
        </a:soli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kumimoji="1" lang="ja-JP" altLang="en-US" sz="6000" kern="1200" dirty="0">
              <a:latin typeface="A-OTF 新ゴ Pro M" panose="020B0500000000000000" pitchFamily="34" charset="-128"/>
              <a:ea typeface="A-OTF 新ゴ Pro M" panose="020B0500000000000000" pitchFamily="34" charset="-128"/>
            </a:rPr>
            <a:t>テキスト予習</a:t>
          </a:r>
        </a:p>
      </dsp:txBody>
      <dsp:txXfrm>
        <a:off x="5929331" y="2845322"/>
        <a:ext cx="3061659" cy="2489607"/>
      </dsp:txXfrm>
    </dsp:sp>
    <dsp:sp modelId="{7B6B210D-B4F1-4ECD-A85B-BDF93D528819}">
      <dsp:nvSpPr>
        <dsp:cNvPr id="0" name=""/>
        <dsp:cNvSpPr/>
      </dsp:nvSpPr>
      <dsp:spPr>
        <a:xfrm>
          <a:off x="960353" y="1030355"/>
          <a:ext cx="9099798" cy="9099798"/>
        </a:xfrm>
        <a:prstGeom prst="pie">
          <a:avLst>
            <a:gd name="adj1" fmla="val 1800000"/>
            <a:gd name="adj2" fmla="val 9000000"/>
          </a:avLst>
        </a:prstGeom>
        <a:solidFill>
          <a:srgbClr val="92D050"/>
        </a:soli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kumimoji="1" lang="ja-JP" altLang="en-US" sz="6000" kern="1200">
              <a:latin typeface="A-OTF 新ゴ Pro M" panose="020B0500000000000000" pitchFamily="34" charset="-128"/>
              <a:ea typeface="A-OTF 新ゴ Pro M" panose="020B0500000000000000" pitchFamily="34" charset="-128"/>
            </a:rPr>
            <a:t>授業</a:t>
          </a:r>
          <a:endParaRPr kumimoji="1" lang="ja-JP" altLang="en-US" sz="6000" kern="1200"/>
        </a:p>
      </dsp:txBody>
      <dsp:txXfrm>
        <a:off x="3126972" y="6934391"/>
        <a:ext cx="4874892" cy="2383280"/>
      </dsp:txXfrm>
    </dsp:sp>
    <dsp:sp modelId="{48622B46-6FC2-4FE1-BD22-AB4E07842664}">
      <dsp:nvSpPr>
        <dsp:cNvPr id="0" name=""/>
        <dsp:cNvSpPr/>
      </dsp:nvSpPr>
      <dsp:spPr>
        <a:xfrm>
          <a:off x="772941" y="705362"/>
          <a:ext cx="9099798" cy="9099798"/>
        </a:xfrm>
        <a:prstGeom prst="pie">
          <a:avLst>
            <a:gd name="adj1" fmla="val 9000000"/>
            <a:gd name="adj2" fmla="val 16200000"/>
          </a:avLst>
        </a:prstGeom>
        <a:solidFill>
          <a:srgbClr val="00B0F0"/>
        </a:soli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2667000">
            <a:lnSpc>
              <a:spcPct val="90000"/>
            </a:lnSpc>
            <a:spcBef>
              <a:spcPct val="0"/>
            </a:spcBef>
            <a:spcAft>
              <a:spcPct val="35000"/>
            </a:spcAft>
            <a:buNone/>
          </a:pPr>
          <a:r>
            <a:rPr kumimoji="1" lang="ja-JP" altLang="en-US" sz="6000" kern="1200">
              <a:latin typeface="A-OTF 新ゴ Pro M" panose="020B0500000000000000" pitchFamily="34" charset="-128"/>
              <a:ea typeface="A-OTF 新ゴ Pro M" panose="020B0500000000000000" pitchFamily="34" charset="-128"/>
            </a:rPr>
            <a:t>復習</a:t>
          </a:r>
          <a:endParaRPr kumimoji="1" lang="ja-JP" altLang="en-US" sz="6000" kern="1200"/>
        </a:p>
      </dsp:txBody>
      <dsp:txXfrm>
        <a:off x="1827001" y="2633653"/>
        <a:ext cx="3249928" cy="2708273"/>
      </dsp:txXfrm>
    </dsp:sp>
    <dsp:sp modelId="{17C64F60-0AB2-4FBD-AD58-CAC3147800FF}">
      <dsp:nvSpPr>
        <dsp:cNvPr id="0" name=""/>
        <dsp:cNvSpPr/>
      </dsp:nvSpPr>
      <dsp:spPr>
        <a:xfrm>
          <a:off x="586239" y="143494"/>
          <a:ext cx="10226440" cy="10226440"/>
        </a:xfrm>
        <a:prstGeom prst="circularArrow">
          <a:avLst>
            <a:gd name="adj1" fmla="val 5085"/>
            <a:gd name="adj2" fmla="val 327528"/>
            <a:gd name="adj3" fmla="val 1472472"/>
            <a:gd name="adj4" fmla="val 16199432"/>
            <a:gd name="adj5" fmla="val 5932"/>
          </a:avLst>
        </a:prstGeom>
        <a:solidFill>
          <a:srgbClr val="FFCCFF"/>
        </a:solidFill>
        <a:ln>
          <a:noFill/>
        </a:ln>
        <a:effectLst>
          <a:outerShdw blurRad="38100" dist="25400" dir="5400000" rotWithShape="0">
            <a:srgbClr val="000000">
              <a:alpha val="45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E9E615F-4F80-4A3D-B561-DCFA60B3111A}">
      <dsp:nvSpPr>
        <dsp:cNvPr id="0" name=""/>
        <dsp:cNvSpPr/>
      </dsp:nvSpPr>
      <dsp:spPr>
        <a:xfrm>
          <a:off x="397032" y="466459"/>
          <a:ext cx="10226440" cy="10226440"/>
        </a:xfrm>
        <a:prstGeom prst="circularArrow">
          <a:avLst>
            <a:gd name="adj1" fmla="val 5085"/>
            <a:gd name="adj2" fmla="val 327528"/>
            <a:gd name="adj3" fmla="val 8671970"/>
            <a:gd name="adj4" fmla="val 1800502"/>
            <a:gd name="adj5" fmla="val 5932"/>
          </a:avLst>
        </a:prstGeom>
        <a:solidFill>
          <a:srgbClr val="00B050"/>
        </a:solidFill>
        <a:ln>
          <a:noFill/>
        </a:ln>
        <a:effectLst>
          <a:outerShdw blurRad="38100" dist="25400" dir="5400000" rotWithShape="0">
            <a:srgbClr val="000000">
              <a:alpha val="45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3668D8A-5505-4328-BC68-6953E4ECC5F2}">
      <dsp:nvSpPr>
        <dsp:cNvPr id="0" name=""/>
        <dsp:cNvSpPr/>
      </dsp:nvSpPr>
      <dsp:spPr>
        <a:xfrm>
          <a:off x="208869" y="142041"/>
          <a:ext cx="10226440" cy="10226440"/>
        </a:xfrm>
        <a:prstGeom prst="circularArrow">
          <a:avLst>
            <a:gd name="adj1" fmla="val 5085"/>
            <a:gd name="adj2" fmla="val 327528"/>
            <a:gd name="adj3" fmla="val 15873039"/>
            <a:gd name="adj4" fmla="val 9000000"/>
            <a:gd name="adj5" fmla="val 5932"/>
          </a:avLst>
        </a:prstGeom>
        <a:solidFill>
          <a:srgbClr val="0070C0"/>
        </a:solidFill>
        <a:ln>
          <a:noFill/>
        </a:ln>
        <a:effectLst>
          <a:outerShdw blurRad="38100" dist="25400" dir="5400000" rotWithShape="0">
            <a:srgbClr val="000000">
              <a:alpha val="45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6400" cy="496888"/>
          </a:xfrm>
          <a:prstGeom prst="rect">
            <a:avLst/>
          </a:prstGeom>
        </p:spPr>
        <p:txBody>
          <a:bodyPr vert="horz" lIns="91426" tIns="45713" rIns="91426" bIns="457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9" y="0"/>
            <a:ext cx="2946400" cy="496888"/>
          </a:xfrm>
          <a:prstGeom prst="rect">
            <a:avLst/>
          </a:prstGeom>
        </p:spPr>
        <p:txBody>
          <a:bodyPr vert="horz" lIns="91426" tIns="45713" rIns="91426" bIns="45713" rtlCol="0"/>
          <a:lstStyle>
            <a:lvl1pPr algn="r">
              <a:defRPr sz="1200"/>
            </a:lvl1pPr>
          </a:lstStyle>
          <a:p>
            <a:fld id="{A2A0FF0F-13CE-42F4-9E21-B5F827612340}" type="datetimeFigureOut">
              <a:rPr kumimoji="1" lang="ja-JP" altLang="en-US" smtClean="0"/>
              <a:t>2024/2/21</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26" tIns="45713" rIns="91426" bIns="45713" rtlCol="0" anchor="ctr"/>
          <a:lstStyle/>
          <a:p>
            <a:endParaRPr lang="ja-JP" altLang="en-US"/>
          </a:p>
        </p:txBody>
      </p:sp>
      <p:sp>
        <p:nvSpPr>
          <p:cNvPr id="5" name="ノート プレースホルダー 4"/>
          <p:cNvSpPr>
            <a:spLocks noGrp="1"/>
          </p:cNvSpPr>
          <p:nvPr>
            <p:ph type="body" sz="quarter" idx="3"/>
          </p:nvPr>
        </p:nvSpPr>
        <p:spPr>
          <a:xfrm>
            <a:off x="679451" y="4776789"/>
            <a:ext cx="5438775" cy="3908425"/>
          </a:xfrm>
          <a:prstGeom prst="rect">
            <a:avLst/>
          </a:prstGeom>
        </p:spPr>
        <p:txBody>
          <a:bodyPr vert="horz" lIns="91426" tIns="45713" rIns="91426" bIns="457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29750"/>
            <a:ext cx="2946400" cy="496888"/>
          </a:xfrm>
          <a:prstGeom prst="rect">
            <a:avLst/>
          </a:prstGeom>
        </p:spPr>
        <p:txBody>
          <a:bodyPr vert="horz" lIns="91426" tIns="45713" rIns="91426" bIns="457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9" y="9429750"/>
            <a:ext cx="2946400" cy="496888"/>
          </a:xfrm>
          <a:prstGeom prst="rect">
            <a:avLst/>
          </a:prstGeom>
        </p:spPr>
        <p:txBody>
          <a:bodyPr vert="horz" lIns="91426" tIns="45713" rIns="91426" bIns="45713" rtlCol="0" anchor="b"/>
          <a:lstStyle>
            <a:lvl1pPr algn="r">
              <a:defRPr sz="1200"/>
            </a:lvl1pPr>
          </a:lstStyle>
          <a:p>
            <a:fld id="{77A5A37E-D9B2-48EF-9172-B1193D50CE7C}" type="slidenum">
              <a:rPr kumimoji="1" lang="ja-JP" altLang="en-US" smtClean="0"/>
              <a:t>‹#›</a:t>
            </a:fld>
            <a:endParaRPr kumimoji="1" lang="ja-JP" altLang="en-US"/>
          </a:p>
        </p:txBody>
      </p:sp>
    </p:spTree>
    <p:extLst>
      <p:ext uri="{BB962C8B-B14F-4D97-AF65-F5344CB8AC3E}">
        <p14:creationId xmlns:p14="http://schemas.microsoft.com/office/powerpoint/2010/main" val="36456415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8A6E3F4-E177-4455-8484-F2FD613B3211}" type="slidenum">
              <a:rPr kumimoji="1" lang="ja-JP" altLang="en-US" smtClean="0"/>
              <a:pPr/>
              <a:t>3</a:t>
            </a:fld>
            <a:endParaRPr kumimoji="1" lang="ja-JP" altLang="en-US"/>
          </a:p>
        </p:txBody>
      </p:sp>
    </p:spTree>
    <p:extLst>
      <p:ext uri="{BB962C8B-B14F-4D97-AF65-F5344CB8AC3E}">
        <p14:creationId xmlns:p14="http://schemas.microsoft.com/office/powerpoint/2010/main" val="1110257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ln>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835" indent="-285706" eaLnBrk="0" hangingPunct="0">
              <a:defRPr kumimoji="1">
                <a:solidFill>
                  <a:schemeClr val="tx1"/>
                </a:solidFill>
                <a:latin typeface="Arial" panose="020B0604020202020204" pitchFamily="34" charset="0"/>
                <a:ea typeface="ＭＳ Ｐゴシック" panose="020B0600070205080204" pitchFamily="50" charset="-128"/>
              </a:defRPr>
            </a:lvl2pPr>
            <a:lvl3pPr marL="1142824" indent="-228564" eaLnBrk="0" hangingPunct="0">
              <a:defRPr kumimoji="1">
                <a:solidFill>
                  <a:schemeClr val="tx1"/>
                </a:solidFill>
                <a:latin typeface="Arial" panose="020B0604020202020204" pitchFamily="34" charset="0"/>
                <a:ea typeface="ＭＳ Ｐゴシック" panose="020B0600070205080204" pitchFamily="50" charset="-128"/>
              </a:defRPr>
            </a:lvl3pPr>
            <a:lvl4pPr marL="1599954" indent="-228564" eaLnBrk="0" hangingPunct="0">
              <a:defRPr kumimoji="1">
                <a:solidFill>
                  <a:schemeClr val="tx1"/>
                </a:solidFill>
                <a:latin typeface="Arial" panose="020B0604020202020204" pitchFamily="34" charset="0"/>
                <a:ea typeface="ＭＳ Ｐゴシック" panose="020B0600070205080204" pitchFamily="50" charset="-128"/>
              </a:defRPr>
            </a:lvl4pPr>
            <a:lvl5pPr marL="2057083" indent="-228564" eaLnBrk="0" hangingPunct="0">
              <a:defRPr kumimoji="1">
                <a:solidFill>
                  <a:schemeClr val="tx1"/>
                </a:solidFill>
                <a:latin typeface="Arial" panose="020B0604020202020204" pitchFamily="34" charset="0"/>
                <a:ea typeface="ＭＳ Ｐゴシック" panose="020B0600070205080204" pitchFamily="50" charset="-128"/>
              </a:defRPr>
            </a:lvl5pPr>
            <a:lvl6pPr marL="251421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34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847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560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0B2C0B13-2853-45FB-AA14-E5B3EAE16A53}" type="slidenum">
              <a:rPr lang="en-US" altLang="ja-JP">
                <a:latin typeface="Calibri" panose="020F0502020204030204" pitchFamily="34" charset="0"/>
              </a:rPr>
              <a:pPr eaLnBrk="1" hangingPunct="1"/>
              <a:t>10</a:t>
            </a:fld>
            <a:endParaRPr lang="en-US" altLang="ja-JP">
              <a:latin typeface="Calibri" panose="020F0502020204030204" pitchFamily="34" charset="0"/>
            </a:endParaRPr>
          </a:p>
        </p:txBody>
      </p:sp>
      <p:sp>
        <p:nvSpPr>
          <p:cNvPr id="61443" name="Rectangle 2"/>
          <p:cNvSpPr>
            <a:spLocks noGrp="1" noRot="1" noChangeAspect="1" noChangeArrowheads="1" noTextEdit="1"/>
          </p:cNvSpPr>
          <p:nvPr>
            <p:ph type="sldImg"/>
          </p:nvPr>
        </p:nvSpPr>
        <p:spPr bwMode="auto">
          <a:xfrm>
            <a:off x="1165225" y="1241425"/>
            <a:ext cx="4467225" cy="3349625"/>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2110514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ln>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37452" indent="-283635" eaLnBrk="0" hangingPunct="0">
              <a:defRPr kumimoji="1">
                <a:solidFill>
                  <a:schemeClr val="tx1"/>
                </a:solidFill>
                <a:latin typeface="Arial" panose="020B0604020202020204" pitchFamily="34" charset="0"/>
                <a:ea typeface="ＭＳ Ｐゴシック" panose="020B0600070205080204" pitchFamily="50" charset="-128"/>
              </a:defRPr>
            </a:lvl2pPr>
            <a:lvl3pPr marL="1134542" indent="-226908" eaLnBrk="0" hangingPunct="0">
              <a:defRPr kumimoji="1">
                <a:solidFill>
                  <a:schemeClr val="tx1"/>
                </a:solidFill>
                <a:latin typeface="Arial" panose="020B0604020202020204" pitchFamily="34" charset="0"/>
                <a:ea typeface="ＭＳ Ｐゴシック" panose="020B0600070205080204" pitchFamily="50" charset="-128"/>
              </a:defRPr>
            </a:lvl3pPr>
            <a:lvl4pPr marL="1588359" indent="-226908" eaLnBrk="0" hangingPunct="0">
              <a:defRPr kumimoji="1">
                <a:solidFill>
                  <a:schemeClr val="tx1"/>
                </a:solidFill>
                <a:latin typeface="Arial" panose="020B0604020202020204" pitchFamily="34" charset="0"/>
                <a:ea typeface="ＭＳ Ｐゴシック" panose="020B0600070205080204" pitchFamily="50" charset="-128"/>
              </a:defRPr>
            </a:lvl4pPr>
            <a:lvl5pPr marL="2042175" indent="-226908" eaLnBrk="0" hangingPunct="0">
              <a:defRPr kumimoji="1">
                <a:solidFill>
                  <a:schemeClr val="tx1"/>
                </a:solidFill>
                <a:latin typeface="Arial" panose="020B0604020202020204" pitchFamily="34" charset="0"/>
                <a:ea typeface="ＭＳ Ｐゴシック" panose="020B0600070205080204" pitchFamily="50" charset="-128"/>
              </a:defRPr>
            </a:lvl5pPr>
            <a:lvl6pPr marL="2495992" indent="-226908"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49809" indent="-226908"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03625" indent="-226908"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57442" indent="-226908"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0B2C0B13-2853-45FB-AA14-E5B3EAE16A53}" type="slidenum">
              <a:rPr lang="en-US" altLang="ja-JP">
                <a:latin typeface="Calibri" panose="020F0502020204030204" pitchFamily="34" charset="0"/>
              </a:rPr>
              <a:pPr eaLnBrk="1" hangingPunct="1"/>
              <a:t>20</a:t>
            </a:fld>
            <a:endParaRPr lang="en-US" altLang="ja-JP">
              <a:latin typeface="Calibri" panose="020F0502020204030204" pitchFamily="34" charset="0"/>
            </a:endParaRPr>
          </a:p>
        </p:txBody>
      </p:sp>
      <p:sp>
        <p:nvSpPr>
          <p:cNvPr id="61443" name="Rectangle 2"/>
          <p:cNvSpPr>
            <a:spLocks noGrp="1" noRot="1" noChangeAspect="1" noChangeArrowheads="1" noTextEdit="1"/>
          </p:cNvSpPr>
          <p:nvPr>
            <p:ph type="sldImg"/>
          </p:nvPr>
        </p:nvSpPr>
        <p:spPr bwMode="auto">
          <a:xfrm>
            <a:off x="1149350" y="1233488"/>
            <a:ext cx="4437063" cy="33289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3596583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ln>
            <a:miter lim="800000"/>
            <a:headEnd/>
            <a:tailEnd/>
          </a:ln>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835" indent="-285706" eaLnBrk="0" hangingPunct="0">
              <a:defRPr kumimoji="1">
                <a:solidFill>
                  <a:schemeClr val="tx1"/>
                </a:solidFill>
                <a:latin typeface="Arial" panose="020B0604020202020204" pitchFamily="34" charset="0"/>
                <a:ea typeface="ＭＳ Ｐゴシック" panose="020B0600070205080204" pitchFamily="50" charset="-128"/>
              </a:defRPr>
            </a:lvl2pPr>
            <a:lvl3pPr marL="1142824" indent="-228564" eaLnBrk="0" hangingPunct="0">
              <a:defRPr kumimoji="1">
                <a:solidFill>
                  <a:schemeClr val="tx1"/>
                </a:solidFill>
                <a:latin typeface="Arial" panose="020B0604020202020204" pitchFamily="34" charset="0"/>
                <a:ea typeface="ＭＳ Ｐゴシック" panose="020B0600070205080204" pitchFamily="50" charset="-128"/>
              </a:defRPr>
            </a:lvl3pPr>
            <a:lvl4pPr marL="1599954" indent="-228564" eaLnBrk="0" hangingPunct="0">
              <a:defRPr kumimoji="1">
                <a:solidFill>
                  <a:schemeClr val="tx1"/>
                </a:solidFill>
                <a:latin typeface="Arial" panose="020B0604020202020204" pitchFamily="34" charset="0"/>
                <a:ea typeface="ＭＳ Ｐゴシック" panose="020B0600070205080204" pitchFamily="50" charset="-128"/>
              </a:defRPr>
            </a:lvl4pPr>
            <a:lvl5pPr marL="2057083" indent="-228564" eaLnBrk="0" hangingPunct="0">
              <a:defRPr kumimoji="1">
                <a:solidFill>
                  <a:schemeClr val="tx1"/>
                </a:solidFill>
                <a:latin typeface="Arial" panose="020B0604020202020204" pitchFamily="34" charset="0"/>
                <a:ea typeface="ＭＳ Ｐゴシック" panose="020B0600070205080204" pitchFamily="50" charset="-128"/>
              </a:defRPr>
            </a:lvl5pPr>
            <a:lvl6pPr marL="251421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34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847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560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0B2C0B13-2853-45FB-AA14-E5B3EAE16A53}" type="slidenum">
              <a:rPr lang="en-US" altLang="ja-JP">
                <a:latin typeface="Calibri" panose="020F0502020204030204" pitchFamily="34" charset="0"/>
              </a:rPr>
              <a:pPr eaLnBrk="1" hangingPunct="1"/>
              <a:t>27</a:t>
            </a:fld>
            <a:endParaRPr lang="en-US" altLang="ja-JP">
              <a:latin typeface="Calibri" panose="020F0502020204030204" pitchFamily="34" charset="0"/>
            </a:endParaRPr>
          </a:p>
        </p:txBody>
      </p:sp>
      <p:sp>
        <p:nvSpPr>
          <p:cNvPr id="61443" name="Rectangle 2"/>
          <p:cNvSpPr>
            <a:spLocks noGrp="1" noRot="1" noChangeAspect="1" noChangeArrowheads="1" noTextEdit="1"/>
          </p:cNvSpPr>
          <p:nvPr>
            <p:ph type="sldImg"/>
          </p:nvPr>
        </p:nvSpPr>
        <p:spPr bwMode="auto">
          <a:xfrm>
            <a:off x="1165225" y="1241425"/>
            <a:ext cx="4467225" cy="3349625"/>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ja-JP" dirty="0"/>
          </a:p>
        </p:txBody>
      </p:sp>
    </p:spTree>
    <p:extLst>
      <p:ext uri="{BB962C8B-B14F-4D97-AF65-F5344CB8AC3E}">
        <p14:creationId xmlns:p14="http://schemas.microsoft.com/office/powerpoint/2010/main" val="4062308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スライド イメージ プレースホルダ 1"/>
          <p:cNvSpPr>
            <a:spLocks noGrp="1" noRot="1" noChangeAspect="1" noTextEdit="1"/>
          </p:cNvSpPr>
          <p:nvPr>
            <p:ph type="sldImg"/>
          </p:nvPr>
        </p:nvSpPr>
        <p:spPr bwMode="auto">
          <a:xfrm>
            <a:off x="1165225" y="1241425"/>
            <a:ext cx="4467225" cy="334962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0355"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最後になりますが・・・勉強が私たちに与えてくれるもの</a:t>
            </a:r>
          </a:p>
        </p:txBody>
      </p:sp>
      <p:sp>
        <p:nvSpPr>
          <p:cNvPr id="4" name="スライド番号プレースホルダ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835" indent="-285706" eaLnBrk="0" hangingPunct="0">
              <a:defRPr kumimoji="1">
                <a:solidFill>
                  <a:schemeClr val="tx1"/>
                </a:solidFill>
                <a:latin typeface="Arial" panose="020B0604020202020204" pitchFamily="34" charset="0"/>
                <a:ea typeface="ＭＳ Ｐゴシック" panose="020B0600070205080204" pitchFamily="50" charset="-128"/>
              </a:defRPr>
            </a:lvl2pPr>
            <a:lvl3pPr marL="1142824" indent="-228564" eaLnBrk="0" hangingPunct="0">
              <a:defRPr kumimoji="1">
                <a:solidFill>
                  <a:schemeClr val="tx1"/>
                </a:solidFill>
                <a:latin typeface="Arial" panose="020B0604020202020204" pitchFamily="34" charset="0"/>
                <a:ea typeface="ＭＳ Ｐゴシック" panose="020B0600070205080204" pitchFamily="50" charset="-128"/>
              </a:defRPr>
            </a:lvl3pPr>
            <a:lvl4pPr marL="1599954" indent="-228564" eaLnBrk="0" hangingPunct="0">
              <a:defRPr kumimoji="1">
                <a:solidFill>
                  <a:schemeClr val="tx1"/>
                </a:solidFill>
                <a:latin typeface="Arial" panose="020B0604020202020204" pitchFamily="34" charset="0"/>
                <a:ea typeface="ＭＳ Ｐゴシック" panose="020B0600070205080204" pitchFamily="50" charset="-128"/>
              </a:defRPr>
            </a:lvl4pPr>
            <a:lvl5pPr marL="2057083" indent="-228564" eaLnBrk="0" hangingPunct="0">
              <a:defRPr kumimoji="1">
                <a:solidFill>
                  <a:schemeClr val="tx1"/>
                </a:solidFill>
                <a:latin typeface="Arial" panose="020B0604020202020204" pitchFamily="34" charset="0"/>
                <a:ea typeface="ＭＳ Ｐゴシック" panose="020B0600070205080204" pitchFamily="50" charset="-128"/>
              </a:defRPr>
            </a:lvl5pPr>
            <a:lvl6pPr marL="251421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34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847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560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D483363A-88AF-4F22-A11A-6C37A570BC25}" type="slidenum">
              <a:rPr lang="ja-JP" altLang="en-US">
                <a:latin typeface="Calibri" panose="020F0502020204030204" pitchFamily="34" charset="0"/>
              </a:rPr>
              <a:pPr eaLnBrk="1" hangingPunct="1"/>
              <a:t>39</a:t>
            </a:fld>
            <a:endParaRPr lang="en-US" altLang="ja-JP">
              <a:latin typeface="Calibri" panose="020F0502020204030204" pitchFamily="34" charset="0"/>
            </a:endParaRPr>
          </a:p>
        </p:txBody>
      </p:sp>
    </p:spTree>
    <p:extLst>
      <p:ext uri="{BB962C8B-B14F-4D97-AF65-F5344CB8AC3E}">
        <p14:creationId xmlns:p14="http://schemas.microsoft.com/office/powerpoint/2010/main" val="4003630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スライド イメージ プレースホルダ 1"/>
          <p:cNvSpPr>
            <a:spLocks noGrp="1" noRot="1" noChangeAspect="1" noTextEdit="1"/>
          </p:cNvSpPr>
          <p:nvPr>
            <p:ph type="sldImg"/>
          </p:nvPr>
        </p:nvSpPr>
        <p:spPr bwMode="auto">
          <a:xfrm>
            <a:off x="1165225" y="1241425"/>
            <a:ext cx="4467225" cy="334962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03"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勉強を通して「生き抜く力」を身につける。実際に生き抜く力を創り出す構成要素を並べてみました。もちろんまだまだあると思いますが・・・。しかし、ほとんどが勉強を通して身につくものばかりです。</a:t>
            </a:r>
          </a:p>
        </p:txBody>
      </p:sp>
      <p:sp>
        <p:nvSpPr>
          <p:cNvPr id="4" name="スライド番号プレースホルダ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835" indent="-285706" eaLnBrk="0" hangingPunct="0">
              <a:defRPr kumimoji="1">
                <a:solidFill>
                  <a:schemeClr val="tx1"/>
                </a:solidFill>
                <a:latin typeface="Arial" panose="020B0604020202020204" pitchFamily="34" charset="0"/>
                <a:ea typeface="ＭＳ Ｐゴシック" panose="020B0600070205080204" pitchFamily="50" charset="-128"/>
              </a:defRPr>
            </a:lvl2pPr>
            <a:lvl3pPr marL="1142824" indent="-228564" eaLnBrk="0" hangingPunct="0">
              <a:defRPr kumimoji="1">
                <a:solidFill>
                  <a:schemeClr val="tx1"/>
                </a:solidFill>
                <a:latin typeface="Arial" panose="020B0604020202020204" pitchFamily="34" charset="0"/>
                <a:ea typeface="ＭＳ Ｐゴシック" panose="020B0600070205080204" pitchFamily="50" charset="-128"/>
              </a:defRPr>
            </a:lvl3pPr>
            <a:lvl4pPr marL="1599954" indent="-228564" eaLnBrk="0" hangingPunct="0">
              <a:defRPr kumimoji="1">
                <a:solidFill>
                  <a:schemeClr val="tx1"/>
                </a:solidFill>
                <a:latin typeface="Arial" panose="020B0604020202020204" pitchFamily="34" charset="0"/>
                <a:ea typeface="ＭＳ Ｐゴシック" panose="020B0600070205080204" pitchFamily="50" charset="-128"/>
              </a:defRPr>
            </a:lvl4pPr>
            <a:lvl5pPr marL="2057083" indent="-228564" eaLnBrk="0" hangingPunct="0">
              <a:defRPr kumimoji="1">
                <a:solidFill>
                  <a:schemeClr val="tx1"/>
                </a:solidFill>
                <a:latin typeface="Arial" panose="020B0604020202020204" pitchFamily="34" charset="0"/>
                <a:ea typeface="ＭＳ Ｐゴシック" panose="020B0600070205080204" pitchFamily="50" charset="-128"/>
              </a:defRPr>
            </a:lvl5pPr>
            <a:lvl6pPr marL="251421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34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847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560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00C3DA16-F958-4F08-A58B-291FAD0AB934}" type="slidenum">
              <a:rPr lang="ja-JP" altLang="en-US">
                <a:latin typeface="Calibri" panose="020F0502020204030204" pitchFamily="34" charset="0"/>
              </a:rPr>
              <a:pPr eaLnBrk="1" hangingPunct="1"/>
              <a:t>40</a:t>
            </a:fld>
            <a:endParaRPr lang="en-US" altLang="ja-JP">
              <a:latin typeface="Calibri" panose="020F0502020204030204" pitchFamily="34" charset="0"/>
            </a:endParaRPr>
          </a:p>
        </p:txBody>
      </p:sp>
    </p:spTree>
    <p:extLst>
      <p:ext uri="{BB962C8B-B14F-4D97-AF65-F5344CB8AC3E}">
        <p14:creationId xmlns:p14="http://schemas.microsoft.com/office/powerpoint/2010/main" val="1348794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スライド イメージ プレースホルダ 1"/>
          <p:cNvSpPr>
            <a:spLocks noGrp="1" noRot="1" noChangeAspect="1" noTextEdit="1"/>
          </p:cNvSpPr>
          <p:nvPr>
            <p:ph type="sldImg"/>
          </p:nvPr>
        </p:nvSpPr>
        <p:spPr bwMode="auto">
          <a:xfrm>
            <a:off x="1165225" y="1241425"/>
            <a:ext cx="4467225" cy="334962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3427"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だからこそ、勉強する機会を「多く」提供するということは、「生きる力」を与えることです。</a:t>
            </a:r>
            <a:endParaRPr lang="en-US" altLang="ja-JP"/>
          </a:p>
          <a:p>
            <a:r>
              <a:rPr lang="en-US" altLang="ja-JP"/>
              <a:t>※</a:t>
            </a:r>
            <a:r>
              <a:rPr lang="ja-JP" altLang="en-US"/>
              <a:t>「多く」に込めた意図は、学校だけではなく、それ以上の質・量の勉強をする機会を提供してほしいという意図です。</a:t>
            </a:r>
          </a:p>
        </p:txBody>
      </p:sp>
      <p:sp>
        <p:nvSpPr>
          <p:cNvPr id="4" name="スライド番号プレースホルダ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835" indent="-285706" eaLnBrk="0" hangingPunct="0">
              <a:defRPr kumimoji="1">
                <a:solidFill>
                  <a:schemeClr val="tx1"/>
                </a:solidFill>
                <a:latin typeface="Arial" panose="020B0604020202020204" pitchFamily="34" charset="0"/>
                <a:ea typeface="ＭＳ Ｐゴシック" panose="020B0600070205080204" pitchFamily="50" charset="-128"/>
              </a:defRPr>
            </a:lvl2pPr>
            <a:lvl3pPr marL="1142824" indent="-228564" eaLnBrk="0" hangingPunct="0">
              <a:defRPr kumimoji="1">
                <a:solidFill>
                  <a:schemeClr val="tx1"/>
                </a:solidFill>
                <a:latin typeface="Arial" panose="020B0604020202020204" pitchFamily="34" charset="0"/>
                <a:ea typeface="ＭＳ Ｐゴシック" panose="020B0600070205080204" pitchFamily="50" charset="-128"/>
              </a:defRPr>
            </a:lvl3pPr>
            <a:lvl4pPr marL="1599954" indent="-228564" eaLnBrk="0" hangingPunct="0">
              <a:defRPr kumimoji="1">
                <a:solidFill>
                  <a:schemeClr val="tx1"/>
                </a:solidFill>
                <a:latin typeface="Arial" panose="020B0604020202020204" pitchFamily="34" charset="0"/>
                <a:ea typeface="ＭＳ Ｐゴシック" panose="020B0600070205080204" pitchFamily="50" charset="-128"/>
              </a:defRPr>
            </a:lvl4pPr>
            <a:lvl5pPr marL="2057083" indent="-228564" eaLnBrk="0" hangingPunct="0">
              <a:defRPr kumimoji="1">
                <a:solidFill>
                  <a:schemeClr val="tx1"/>
                </a:solidFill>
                <a:latin typeface="Arial" panose="020B0604020202020204" pitchFamily="34" charset="0"/>
                <a:ea typeface="ＭＳ Ｐゴシック" panose="020B0600070205080204" pitchFamily="50" charset="-128"/>
              </a:defRPr>
            </a:lvl5pPr>
            <a:lvl6pPr marL="251421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34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847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560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B3D08DFC-9780-48F7-91B2-DCD4E0AAAD0D}" type="slidenum">
              <a:rPr lang="ja-JP" altLang="en-US">
                <a:latin typeface="Calibri" panose="020F0502020204030204" pitchFamily="34" charset="0"/>
              </a:rPr>
              <a:pPr eaLnBrk="1" hangingPunct="1"/>
              <a:t>41</a:t>
            </a:fld>
            <a:endParaRPr lang="en-US" altLang="ja-JP">
              <a:latin typeface="Calibri" panose="020F0502020204030204" pitchFamily="34" charset="0"/>
            </a:endParaRPr>
          </a:p>
        </p:txBody>
      </p:sp>
    </p:spTree>
    <p:extLst>
      <p:ext uri="{BB962C8B-B14F-4D97-AF65-F5344CB8AC3E}">
        <p14:creationId xmlns:p14="http://schemas.microsoft.com/office/powerpoint/2010/main" val="1492521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スライド イメージ プレースホルダ 1"/>
          <p:cNvSpPr>
            <a:spLocks noGrp="1" noRot="1" noChangeAspect="1" noTextEdit="1"/>
          </p:cNvSpPr>
          <p:nvPr>
            <p:ph type="sldImg"/>
          </p:nvPr>
        </p:nvSpPr>
        <p:spPr bwMode="auto">
          <a:xfrm>
            <a:off x="1165225" y="1241425"/>
            <a:ext cx="4467225" cy="334962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4451"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t>力づけます！</a:t>
            </a:r>
          </a:p>
        </p:txBody>
      </p:sp>
      <p:sp>
        <p:nvSpPr>
          <p:cNvPr id="4" name="スライド番号プレースホルダ 3"/>
          <p:cNvSpPr>
            <a:spLocks noGrp="1"/>
          </p:cNvSpPr>
          <p:nvPr>
            <p:ph type="sldNum" sz="quarter" idx="5"/>
          </p:nvPr>
        </p:nvSpPr>
        <p:spPr/>
        <p:txBody>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835" indent="-285706" eaLnBrk="0" hangingPunct="0">
              <a:defRPr kumimoji="1">
                <a:solidFill>
                  <a:schemeClr val="tx1"/>
                </a:solidFill>
                <a:latin typeface="Arial" panose="020B0604020202020204" pitchFamily="34" charset="0"/>
                <a:ea typeface="ＭＳ Ｐゴシック" panose="020B0600070205080204" pitchFamily="50" charset="-128"/>
              </a:defRPr>
            </a:lvl2pPr>
            <a:lvl3pPr marL="1142824" indent="-228564" eaLnBrk="0" hangingPunct="0">
              <a:defRPr kumimoji="1">
                <a:solidFill>
                  <a:schemeClr val="tx1"/>
                </a:solidFill>
                <a:latin typeface="Arial" panose="020B0604020202020204" pitchFamily="34" charset="0"/>
                <a:ea typeface="ＭＳ Ｐゴシック" panose="020B0600070205080204" pitchFamily="50" charset="-128"/>
              </a:defRPr>
            </a:lvl3pPr>
            <a:lvl4pPr marL="1599954" indent="-228564" eaLnBrk="0" hangingPunct="0">
              <a:defRPr kumimoji="1">
                <a:solidFill>
                  <a:schemeClr val="tx1"/>
                </a:solidFill>
                <a:latin typeface="Arial" panose="020B0604020202020204" pitchFamily="34" charset="0"/>
                <a:ea typeface="ＭＳ Ｐゴシック" panose="020B0600070205080204" pitchFamily="50" charset="-128"/>
              </a:defRPr>
            </a:lvl4pPr>
            <a:lvl5pPr marL="2057083" indent="-228564" eaLnBrk="0" hangingPunct="0">
              <a:defRPr kumimoji="1">
                <a:solidFill>
                  <a:schemeClr val="tx1"/>
                </a:solidFill>
                <a:latin typeface="Arial" panose="020B0604020202020204" pitchFamily="34" charset="0"/>
                <a:ea typeface="ＭＳ Ｐゴシック" panose="020B0600070205080204" pitchFamily="50" charset="-128"/>
              </a:defRPr>
            </a:lvl5pPr>
            <a:lvl6pPr marL="251421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343"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847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5601" indent="-228564"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fld id="{70D68CC5-C6BE-4C83-A7E9-701D5B285C64}" type="slidenum">
              <a:rPr lang="ja-JP" altLang="en-US">
                <a:latin typeface="Calibri" panose="020F0502020204030204" pitchFamily="34" charset="0"/>
              </a:rPr>
              <a:pPr eaLnBrk="1" hangingPunct="1"/>
              <a:t>42</a:t>
            </a:fld>
            <a:endParaRPr lang="en-US" altLang="ja-JP">
              <a:latin typeface="Calibri" panose="020F0502020204030204" pitchFamily="34" charset="0"/>
            </a:endParaRPr>
          </a:p>
        </p:txBody>
      </p:sp>
    </p:spTree>
    <p:extLst>
      <p:ext uri="{BB962C8B-B14F-4D97-AF65-F5344CB8AC3E}">
        <p14:creationId xmlns:p14="http://schemas.microsoft.com/office/powerpoint/2010/main" val="1111095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433481" y="433491"/>
            <a:ext cx="20807172" cy="15389013"/>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73250" y="2091558"/>
            <a:ext cx="17718608" cy="6935893"/>
          </a:xfrm>
        </p:spPr>
        <p:txBody>
          <a:bodyPr anchor="b">
            <a:normAutofit/>
          </a:bodyPr>
          <a:lstStyle>
            <a:lvl1pPr algn="ctr">
              <a:lnSpc>
                <a:spcPct val="85000"/>
              </a:lnSpc>
              <a:defRPr sz="14222" b="1" cap="all" baseline="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3039093" y="9172469"/>
            <a:ext cx="15586926" cy="3290465"/>
          </a:xfrm>
        </p:spPr>
        <p:txBody>
          <a:bodyPr>
            <a:normAutofit/>
          </a:bodyPr>
          <a:lstStyle>
            <a:lvl1pPr marL="0" indent="0" algn="ctr">
              <a:spcBef>
                <a:spcPts val="2370"/>
              </a:spcBef>
              <a:buNone/>
              <a:defRPr sz="4267">
                <a:solidFill>
                  <a:srgbClr val="FFFFFF"/>
                </a:solidFill>
              </a:defRPr>
            </a:lvl1pPr>
            <a:lvl2pPr marL="812776" indent="0" algn="ctr">
              <a:buNone/>
              <a:defRPr sz="4267"/>
            </a:lvl2pPr>
            <a:lvl3pPr marL="1625552" indent="0" algn="ctr">
              <a:buNone/>
              <a:defRPr sz="4267"/>
            </a:lvl3pPr>
            <a:lvl4pPr marL="2438328" indent="0" algn="ctr">
              <a:buNone/>
              <a:defRPr sz="3555"/>
            </a:lvl4pPr>
            <a:lvl5pPr marL="3251103" indent="0" algn="ctr">
              <a:buNone/>
              <a:defRPr sz="3555"/>
            </a:lvl5pPr>
            <a:lvl6pPr marL="4063879" indent="0" algn="ctr">
              <a:buNone/>
              <a:defRPr sz="3555"/>
            </a:lvl6pPr>
            <a:lvl7pPr marL="4876655" indent="0" algn="ctr">
              <a:buNone/>
              <a:defRPr sz="3555"/>
            </a:lvl7pPr>
            <a:lvl8pPr marL="5689431" indent="0" algn="ctr">
              <a:buNone/>
              <a:defRPr sz="3555"/>
            </a:lvl8pPr>
            <a:lvl9pPr marL="6502207" indent="0" algn="ctr">
              <a:buNone/>
              <a:defRPr sz="355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8F0B5F9B-3BD6-4B49-BC8A-66FB65C97438}"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ED95773-D6DE-48BF-AEEA-C8AA42E7C554}" type="slidenum">
              <a:rPr kumimoji="1" lang="ja-JP" altLang="en-US" smtClean="0"/>
              <a:t>‹#›</a:t>
            </a:fld>
            <a:endParaRPr kumimoji="1" lang="ja-JP" altLang="en-US"/>
          </a:p>
        </p:txBody>
      </p:sp>
      <p:cxnSp>
        <p:nvCxnSpPr>
          <p:cNvPr id="8" name="Straight Connector 7"/>
          <p:cNvCxnSpPr/>
          <p:nvPr/>
        </p:nvCxnSpPr>
        <p:spPr>
          <a:xfrm>
            <a:off x="3517533" y="8850489"/>
            <a:ext cx="14630046"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42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lvl1pPr>
              <a:spcBef>
                <a:spcPts val="2370"/>
              </a:spcBef>
              <a:defRPr/>
            </a:lvl1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58362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966928" y="2781808"/>
            <a:ext cx="17718608" cy="6935893"/>
          </a:xfrm>
        </p:spPr>
        <p:txBody>
          <a:bodyPr anchor="b">
            <a:noAutofit/>
          </a:bodyPr>
          <a:lstStyle>
            <a:lvl1pPr algn="ctr">
              <a:lnSpc>
                <a:spcPct val="85000"/>
              </a:lnSpc>
              <a:defRPr sz="14222" b="0" cap="all"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3039798" y="9847751"/>
            <a:ext cx="15589124" cy="3232725"/>
          </a:xfrm>
        </p:spPr>
        <p:txBody>
          <a:bodyPr anchor="t">
            <a:normAutofit/>
          </a:bodyPr>
          <a:lstStyle>
            <a:lvl1pPr marL="0" indent="0" algn="ctr">
              <a:buNone/>
              <a:defRPr sz="4267">
                <a:solidFill>
                  <a:schemeClr val="accent1"/>
                </a:solidFill>
              </a:defRPr>
            </a:lvl1pPr>
            <a:lvl2pPr marL="812776" indent="0">
              <a:buNone/>
              <a:defRPr sz="3200">
                <a:solidFill>
                  <a:schemeClr val="tx1">
                    <a:tint val="75000"/>
                  </a:schemeClr>
                </a:solidFill>
              </a:defRPr>
            </a:lvl2pPr>
            <a:lvl3pPr marL="1625552" indent="0">
              <a:buNone/>
              <a:defRPr sz="2844">
                <a:solidFill>
                  <a:schemeClr val="tx1">
                    <a:tint val="75000"/>
                  </a:schemeClr>
                </a:solidFill>
              </a:defRPr>
            </a:lvl3pPr>
            <a:lvl4pPr marL="2438328" indent="0">
              <a:buNone/>
              <a:defRPr sz="2489">
                <a:solidFill>
                  <a:schemeClr val="tx1">
                    <a:tint val="75000"/>
                  </a:schemeClr>
                </a:solidFill>
              </a:defRPr>
            </a:lvl4pPr>
            <a:lvl5pPr marL="3251103" indent="0">
              <a:buNone/>
              <a:defRPr sz="2489">
                <a:solidFill>
                  <a:schemeClr val="tx1">
                    <a:tint val="75000"/>
                  </a:schemeClr>
                </a:solidFill>
              </a:defRPr>
            </a:lvl5pPr>
            <a:lvl6pPr marL="4063879" indent="0">
              <a:buNone/>
              <a:defRPr sz="2489">
                <a:solidFill>
                  <a:schemeClr val="tx1">
                    <a:tint val="75000"/>
                  </a:schemeClr>
                </a:solidFill>
              </a:defRPr>
            </a:lvl6pPr>
            <a:lvl7pPr marL="4876655" indent="0">
              <a:buNone/>
              <a:defRPr sz="2489">
                <a:solidFill>
                  <a:schemeClr val="tx1">
                    <a:tint val="75000"/>
                  </a:schemeClr>
                </a:solidFill>
              </a:defRPr>
            </a:lvl7pPr>
            <a:lvl8pPr marL="5689431" indent="0">
              <a:buNone/>
              <a:defRPr sz="2489">
                <a:solidFill>
                  <a:schemeClr val="tx1">
                    <a:tint val="75000"/>
                  </a:schemeClr>
                </a:solidFill>
              </a:defRPr>
            </a:lvl8pPr>
            <a:lvl9pPr marL="6502207" indent="0">
              <a:buNone/>
              <a:defRPr sz="2489">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cxnSp>
        <p:nvCxnSpPr>
          <p:cNvPr id="7" name="Straight Connector 6"/>
          <p:cNvCxnSpPr/>
          <p:nvPr/>
        </p:nvCxnSpPr>
        <p:spPr>
          <a:xfrm>
            <a:off x="3522048" y="9529856"/>
            <a:ext cx="1463004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6854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031950" y="4876798"/>
            <a:ext cx="8452914" cy="9536853"/>
          </a:xfrm>
        </p:spPr>
        <p:txBody>
          <a:bodyPr/>
          <a:lstStyle>
            <a:lvl1pPr>
              <a:defRPr sz="3911"/>
            </a:lvl1pPr>
            <a:lvl2pPr>
              <a:defRPr sz="3555"/>
            </a:lvl2pPr>
            <a:lvl3pPr>
              <a:defRPr sz="3200"/>
            </a:lvl3pPr>
            <a:lvl4pPr>
              <a:defRPr sz="2844"/>
            </a:lvl4pPr>
            <a:lvl5pPr>
              <a:defRPr sz="2844"/>
            </a:lvl5pPr>
            <a:lvl6pPr>
              <a:defRPr sz="2844"/>
            </a:lvl6pPr>
            <a:lvl7pPr>
              <a:defRPr sz="2844"/>
            </a:lvl7pPr>
            <a:lvl8pPr>
              <a:defRPr sz="2844"/>
            </a:lvl8pPr>
            <a:lvl9pPr>
              <a:defRPr sz="284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11142149" y="4876800"/>
            <a:ext cx="8452914" cy="9536853"/>
          </a:xfrm>
        </p:spPr>
        <p:txBody>
          <a:bodyPr/>
          <a:lstStyle>
            <a:lvl1pPr>
              <a:defRPr sz="3911"/>
            </a:lvl1pPr>
            <a:lvl2pPr>
              <a:defRPr sz="3555"/>
            </a:lvl2pPr>
            <a:lvl3pPr>
              <a:defRPr sz="3200"/>
            </a:lvl3pPr>
            <a:lvl4pPr>
              <a:defRPr sz="2844"/>
            </a:lvl4pPr>
            <a:lvl5pPr>
              <a:defRPr sz="2844"/>
            </a:lvl5pPr>
            <a:lvl6pPr>
              <a:defRPr sz="2844"/>
            </a:lvl6pPr>
            <a:lvl7pPr>
              <a:defRPr sz="2844"/>
            </a:lvl7pPr>
            <a:lvl8pPr>
              <a:defRPr sz="2844"/>
            </a:lvl8pPr>
            <a:lvl9pPr>
              <a:defRPr sz="284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1421961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031950" y="4744322"/>
            <a:ext cx="8452914" cy="1842347"/>
          </a:xfrm>
        </p:spPr>
        <p:txBody>
          <a:bodyPr anchor="ctr"/>
          <a:lstStyle>
            <a:lvl1pPr marL="0" indent="0">
              <a:spcBef>
                <a:spcPts val="0"/>
              </a:spcBef>
              <a:buNone/>
              <a:defRPr sz="4267" b="1"/>
            </a:lvl1pPr>
            <a:lvl2pPr marL="812776" indent="0">
              <a:buNone/>
              <a:defRPr sz="3555" b="1"/>
            </a:lvl2pPr>
            <a:lvl3pPr marL="1625552" indent="0">
              <a:buNone/>
              <a:defRPr sz="3200" b="1"/>
            </a:lvl3pPr>
            <a:lvl4pPr marL="2438328" indent="0">
              <a:buNone/>
              <a:defRPr sz="2844" b="1"/>
            </a:lvl4pPr>
            <a:lvl5pPr marL="3251103" indent="0">
              <a:buNone/>
              <a:defRPr sz="2844" b="1"/>
            </a:lvl5pPr>
            <a:lvl6pPr marL="4063879" indent="0">
              <a:buNone/>
              <a:defRPr sz="2844" b="1"/>
            </a:lvl6pPr>
            <a:lvl7pPr marL="4876655" indent="0">
              <a:buNone/>
              <a:defRPr sz="2844" b="1"/>
            </a:lvl7pPr>
            <a:lvl8pPr marL="5689431" indent="0">
              <a:buNone/>
              <a:defRPr sz="2844" b="1"/>
            </a:lvl8pPr>
            <a:lvl9pPr marL="6502207" indent="0">
              <a:buNone/>
              <a:defRPr sz="2844" b="1"/>
            </a:lvl9pPr>
          </a:lstStyle>
          <a:p>
            <a:pPr lvl="0"/>
            <a:r>
              <a:rPr lang="ja-JP" altLang="en-US"/>
              <a:t>マスター テキストの書式設定</a:t>
            </a:r>
          </a:p>
        </p:txBody>
      </p:sp>
      <p:sp>
        <p:nvSpPr>
          <p:cNvPr id="4" name="Content Placeholder 3"/>
          <p:cNvSpPr>
            <a:spLocks noGrp="1"/>
          </p:cNvSpPr>
          <p:nvPr>
            <p:ph sz="half" idx="2"/>
          </p:nvPr>
        </p:nvSpPr>
        <p:spPr>
          <a:xfrm>
            <a:off x="2031950" y="6450923"/>
            <a:ext cx="8452914" cy="8019627"/>
          </a:xfrm>
        </p:spPr>
        <p:txBody>
          <a:bodyPr/>
          <a:lstStyle>
            <a:lvl1pPr>
              <a:defRPr sz="3911"/>
            </a:lvl1pPr>
            <a:lvl2pPr>
              <a:defRPr sz="3555"/>
            </a:lvl2pPr>
            <a:lvl3pPr>
              <a:defRPr sz="3200"/>
            </a:lvl3pPr>
            <a:lvl4pPr>
              <a:defRPr sz="2844"/>
            </a:lvl4pPr>
            <a:lvl5pPr>
              <a:defRPr sz="2844"/>
            </a:lvl5pPr>
            <a:lvl6pPr>
              <a:defRPr sz="2844"/>
            </a:lvl6pPr>
            <a:lvl7pPr>
              <a:defRPr sz="2844"/>
            </a:lvl7pPr>
            <a:lvl8pPr>
              <a:defRPr sz="2844"/>
            </a:lvl8pPr>
            <a:lvl9pPr>
              <a:defRPr sz="284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11144925" y="4738446"/>
            <a:ext cx="8452914" cy="1842347"/>
          </a:xfrm>
        </p:spPr>
        <p:txBody>
          <a:bodyPr anchor="ctr"/>
          <a:lstStyle>
            <a:lvl1pPr marL="0" indent="0">
              <a:spcBef>
                <a:spcPts val="0"/>
              </a:spcBef>
              <a:buNone/>
              <a:defRPr sz="4267" b="1"/>
            </a:lvl1pPr>
            <a:lvl2pPr marL="812776" indent="0">
              <a:buNone/>
              <a:defRPr sz="3555" b="1"/>
            </a:lvl2pPr>
            <a:lvl3pPr marL="1625552" indent="0">
              <a:buNone/>
              <a:defRPr sz="3200" b="1"/>
            </a:lvl3pPr>
            <a:lvl4pPr marL="2438328" indent="0">
              <a:buNone/>
              <a:defRPr sz="2844" b="1"/>
            </a:lvl4pPr>
            <a:lvl5pPr marL="3251103" indent="0">
              <a:buNone/>
              <a:defRPr sz="2844" b="1"/>
            </a:lvl5pPr>
            <a:lvl6pPr marL="4063879" indent="0">
              <a:buNone/>
              <a:defRPr sz="2844" b="1"/>
            </a:lvl6pPr>
            <a:lvl7pPr marL="4876655" indent="0">
              <a:buNone/>
              <a:defRPr sz="2844" b="1"/>
            </a:lvl7pPr>
            <a:lvl8pPr marL="5689431" indent="0">
              <a:buNone/>
              <a:defRPr sz="2844" b="1"/>
            </a:lvl8pPr>
            <a:lvl9pPr marL="6502207" indent="0">
              <a:buNone/>
              <a:defRPr sz="2844" b="1"/>
            </a:lvl9pPr>
          </a:lstStyle>
          <a:p>
            <a:pPr lvl="0"/>
            <a:r>
              <a:rPr lang="ja-JP" altLang="en-US"/>
              <a:t>マスター テキストの書式設定</a:t>
            </a:r>
          </a:p>
        </p:txBody>
      </p:sp>
      <p:sp>
        <p:nvSpPr>
          <p:cNvPr id="6" name="Content Placeholder 5"/>
          <p:cNvSpPr>
            <a:spLocks noGrp="1"/>
          </p:cNvSpPr>
          <p:nvPr>
            <p:ph sz="quarter" idx="4"/>
          </p:nvPr>
        </p:nvSpPr>
        <p:spPr>
          <a:xfrm>
            <a:off x="11144925" y="6445800"/>
            <a:ext cx="8452914" cy="8019627"/>
          </a:xfrm>
        </p:spPr>
        <p:txBody>
          <a:bodyPr/>
          <a:lstStyle>
            <a:lvl1pPr>
              <a:defRPr sz="3911"/>
            </a:lvl1pPr>
            <a:lvl2pPr>
              <a:defRPr sz="3555"/>
            </a:lvl2pPr>
            <a:lvl3pPr>
              <a:defRPr sz="3200"/>
            </a:lvl3pPr>
            <a:lvl4pPr>
              <a:defRPr sz="2844"/>
            </a:lvl4pPr>
            <a:lvl5pPr>
              <a:defRPr sz="2844"/>
            </a:lvl5pPr>
            <a:lvl6pPr>
              <a:defRPr sz="2844"/>
            </a:lvl6pPr>
            <a:lvl7pPr>
              <a:defRPr sz="2844"/>
            </a:lvl7pPr>
            <a:lvl8pPr>
              <a:defRPr sz="2844"/>
            </a:lvl8pPr>
            <a:lvl9pPr>
              <a:defRPr sz="284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3242105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2433213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2179768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031950" y="2600960"/>
            <a:ext cx="6718983" cy="4118187"/>
          </a:xfrm>
        </p:spPr>
        <p:txBody>
          <a:bodyPr anchor="b">
            <a:noAutofit/>
          </a:bodyPr>
          <a:lstStyle>
            <a:lvl1pPr>
              <a:lnSpc>
                <a:spcPct val="90000"/>
              </a:lnSpc>
              <a:defRPr sz="7111" b="0"/>
            </a:lvl1pPr>
          </a:lstStyle>
          <a:p>
            <a:r>
              <a:rPr lang="ja-JP" altLang="en-US"/>
              <a:t>マスター タイトルの書式設定</a:t>
            </a:r>
            <a:endParaRPr lang="en-US" dirty="0"/>
          </a:p>
        </p:txBody>
      </p:sp>
      <p:sp>
        <p:nvSpPr>
          <p:cNvPr id="3" name="Content Placeholder 2"/>
          <p:cNvSpPr>
            <a:spLocks noGrp="1"/>
          </p:cNvSpPr>
          <p:nvPr>
            <p:ph idx="1"/>
          </p:nvPr>
        </p:nvSpPr>
        <p:spPr>
          <a:xfrm>
            <a:off x="9787765" y="2600960"/>
            <a:ext cx="9835939" cy="11054080"/>
          </a:xfrm>
        </p:spPr>
        <p:txBody>
          <a:bodyPr/>
          <a:lstStyle>
            <a:lvl1pPr>
              <a:defRPr sz="5689"/>
            </a:lvl1pPr>
            <a:lvl2pPr>
              <a:defRPr sz="4978"/>
            </a:lvl2pPr>
            <a:lvl3pPr>
              <a:defRPr sz="4267"/>
            </a:lvl3pPr>
            <a:lvl4pPr>
              <a:defRPr sz="3555"/>
            </a:lvl4pPr>
            <a:lvl5pPr>
              <a:defRPr sz="3555"/>
            </a:lvl5pPr>
            <a:lvl6pPr>
              <a:defRPr sz="3555"/>
            </a:lvl6pPr>
            <a:lvl7pPr>
              <a:defRPr sz="3555"/>
            </a:lvl7pPr>
            <a:lvl8pPr>
              <a:defRPr sz="3555"/>
            </a:lvl8pPr>
            <a:lvl9pPr>
              <a:defRPr sz="355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031950" y="6719147"/>
            <a:ext cx="6718983" cy="6935893"/>
          </a:xfrm>
        </p:spPr>
        <p:txBody>
          <a:bodyPr>
            <a:normAutofit/>
          </a:bodyPr>
          <a:lstStyle>
            <a:lvl1pPr marL="0" indent="0">
              <a:lnSpc>
                <a:spcPct val="100000"/>
              </a:lnSpc>
              <a:spcBef>
                <a:spcPts val="1896"/>
              </a:spcBef>
              <a:buNone/>
              <a:defRPr sz="3022"/>
            </a:lvl1pPr>
            <a:lvl2pPr marL="812776" indent="0">
              <a:buNone/>
              <a:defRPr sz="2133"/>
            </a:lvl2pPr>
            <a:lvl3pPr marL="1625552" indent="0">
              <a:buNone/>
              <a:defRPr sz="1778"/>
            </a:lvl3pPr>
            <a:lvl4pPr marL="2438328" indent="0">
              <a:buNone/>
              <a:defRPr sz="1600"/>
            </a:lvl4pPr>
            <a:lvl5pPr marL="3251103" indent="0">
              <a:buNone/>
              <a:defRPr sz="1600"/>
            </a:lvl5pPr>
            <a:lvl6pPr marL="4063879" indent="0">
              <a:buNone/>
              <a:defRPr sz="1600"/>
            </a:lvl6pPr>
            <a:lvl7pPr marL="4876655" indent="0">
              <a:buNone/>
              <a:defRPr sz="1600"/>
            </a:lvl7pPr>
            <a:lvl8pPr marL="5689431" indent="0">
              <a:buNone/>
              <a:defRPr sz="1600"/>
            </a:lvl8pPr>
            <a:lvl9pPr marL="6502207" indent="0">
              <a:buNone/>
              <a:defRPr sz="16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1944737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031950" y="2600960"/>
            <a:ext cx="6718983" cy="4118187"/>
          </a:xfrm>
        </p:spPr>
        <p:txBody>
          <a:bodyPr anchor="b">
            <a:noAutofit/>
          </a:bodyPr>
          <a:lstStyle>
            <a:lvl1pPr>
              <a:lnSpc>
                <a:spcPct val="90000"/>
              </a:lnSpc>
              <a:defRPr sz="7111"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9526541" y="2535935"/>
            <a:ext cx="10092087" cy="11010733"/>
          </a:xfrm>
        </p:spPr>
        <p:txBody>
          <a:bodyPr lIns="274320" tIns="182880" anchor="t">
            <a:normAutofit/>
          </a:bodyPr>
          <a:lstStyle>
            <a:lvl1pPr marL="0" indent="0">
              <a:buNone/>
              <a:defRPr sz="4978"/>
            </a:lvl1pPr>
            <a:lvl2pPr marL="812776" indent="0">
              <a:buNone/>
              <a:defRPr sz="4978"/>
            </a:lvl2pPr>
            <a:lvl3pPr marL="1625552" indent="0">
              <a:buNone/>
              <a:defRPr sz="4267"/>
            </a:lvl3pPr>
            <a:lvl4pPr marL="2438328" indent="0">
              <a:buNone/>
              <a:defRPr sz="3555"/>
            </a:lvl4pPr>
            <a:lvl5pPr marL="3251103" indent="0">
              <a:buNone/>
              <a:defRPr sz="3555"/>
            </a:lvl5pPr>
            <a:lvl6pPr marL="4063879" indent="0">
              <a:buNone/>
              <a:defRPr sz="3555"/>
            </a:lvl6pPr>
            <a:lvl7pPr marL="4876655" indent="0">
              <a:buNone/>
              <a:defRPr sz="3555"/>
            </a:lvl7pPr>
            <a:lvl8pPr marL="5689431" indent="0">
              <a:buNone/>
              <a:defRPr sz="3555"/>
            </a:lvl8pPr>
            <a:lvl9pPr marL="6502207" indent="0">
              <a:buNone/>
              <a:defRPr sz="355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2031950" y="6719147"/>
            <a:ext cx="6718983" cy="6827520"/>
          </a:xfrm>
        </p:spPr>
        <p:txBody>
          <a:bodyPr>
            <a:normAutofit/>
          </a:bodyPr>
          <a:lstStyle>
            <a:lvl1pPr marL="0" indent="0">
              <a:lnSpc>
                <a:spcPct val="100000"/>
              </a:lnSpc>
              <a:spcBef>
                <a:spcPts val="1896"/>
              </a:spcBef>
              <a:buNone/>
              <a:defRPr sz="3022"/>
            </a:lvl1pPr>
            <a:lvl2pPr marL="812776" indent="0">
              <a:buNone/>
              <a:defRPr sz="2133"/>
            </a:lvl2pPr>
            <a:lvl3pPr marL="1625552" indent="0">
              <a:buNone/>
              <a:defRPr sz="1778"/>
            </a:lvl3pPr>
            <a:lvl4pPr marL="2438328" indent="0">
              <a:buNone/>
              <a:defRPr sz="1600"/>
            </a:lvl4pPr>
            <a:lvl5pPr marL="3251103" indent="0">
              <a:buNone/>
              <a:defRPr sz="1600"/>
            </a:lvl5pPr>
            <a:lvl6pPr marL="4063879" indent="0">
              <a:buNone/>
              <a:defRPr sz="1600"/>
            </a:lvl6pPr>
            <a:lvl7pPr marL="4876655" indent="0">
              <a:buNone/>
              <a:defRPr sz="1600"/>
            </a:lvl7pPr>
            <a:lvl8pPr marL="5689431" indent="0">
              <a:buNone/>
              <a:defRPr sz="1600"/>
            </a:lvl8pPr>
            <a:lvl9pPr marL="6502207" indent="0">
              <a:buNone/>
              <a:defRPr sz="16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2929996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1772626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10556" y="1806222"/>
            <a:ext cx="4131633" cy="1282417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2031952" y="1806222"/>
            <a:ext cx="13207678" cy="1282417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F0B5F9B-3BD6-4B49-BC8A-66FB65C97438}"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2604845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433483" y="433494"/>
            <a:ext cx="20807172" cy="15389013"/>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031950" y="1444978"/>
            <a:ext cx="17556052" cy="321507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031954" y="4876800"/>
            <a:ext cx="17551342" cy="957297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031943" y="14752781"/>
            <a:ext cx="4140476" cy="865481"/>
          </a:xfrm>
          <a:prstGeom prst="rect">
            <a:avLst/>
          </a:prstGeom>
        </p:spPr>
        <p:txBody>
          <a:bodyPr vert="horz" lIns="91440" tIns="45720" rIns="91440" bIns="45720" rtlCol="0" anchor="ctr"/>
          <a:lstStyle>
            <a:lvl1pPr algn="l">
              <a:defRPr sz="2370">
                <a:solidFill>
                  <a:schemeClr val="accent1"/>
                </a:solidFill>
              </a:defRPr>
            </a:lvl1pPr>
          </a:lstStyle>
          <a:p>
            <a:fld id="{8F0B5F9B-3BD6-4B49-BC8A-66FB65C97438}" type="datetimeFigureOut">
              <a:rPr kumimoji="1" lang="ja-JP" altLang="en-US" smtClean="0"/>
              <a:t>2024/2/21</a:t>
            </a:fld>
            <a:endParaRPr kumimoji="1" lang="ja-JP" altLang="en-US"/>
          </a:p>
        </p:txBody>
      </p:sp>
      <p:sp>
        <p:nvSpPr>
          <p:cNvPr id="5" name="Footer Placeholder 4"/>
          <p:cNvSpPr>
            <a:spLocks noGrp="1"/>
          </p:cNvSpPr>
          <p:nvPr>
            <p:ph type="ftr" sz="quarter" idx="3"/>
          </p:nvPr>
        </p:nvSpPr>
        <p:spPr>
          <a:xfrm>
            <a:off x="7020538" y="14752781"/>
            <a:ext cx="8386950" cy="865481"/>
          </a:xfrm>
          <a:prstGeom prst="rect">
            <a:avLst/>
          </a:prstGeom>
        </p:spPr>
        <p:txBody>
          <a:bodyPr vert="horz" lIns="91440" tIns="45720" rIns="91440" bIns="45720" rtlCol="0" anchor="ctr"/>
          <a:lstStyle>
            <a:lvl1pPr algn="ctr">
              <a:defRPr sz="2370">
                <a:solidFill>
                  <a:schemeClr val="accent1"/>
                </a:solidFill>
              </a:defRPr>
            </a:lvl1pPr>
          </a:lstStyle>
          <a:p>
            <a:endParaRPr kumimoji="1" lang="ja-JP" altLang="en-US"/>
          </a:p>
        </p:txBody>
      </p:sp>
      <p:sp>
        <p:nvSpPr>
          <p:cNvPr id="6" name="Slide Number Placeholder 5"/>
          <p:cNvSpPr>
            <a:spLocks noGrp="1"/>
          </p:cNvSpPr>
          <p:nvPr>
            <p:ph type="sldNum" sz="quarter" idx="4"/>
          </p:nvPr>
        </p:nvSpPr>
        <p:spPr>
          <a:xfrm>
            <a:off x="16585429" y="14752781"/>
            <a:ext cx="3033201" cy="865481"/>
          </a:xfrm>
          <a:prstGeom prst="rect">
            <a:avLst/>
          </a:prstGeom>
        </p:spPr>
        <p:txBody>
          <a:bodyPr vert="horz" lIns="91440" tIns="45720" rIns="91440" bIns="45720" rtlCol="0" anchor="ctr"/>
          <a:lstStyle>
            <a:lvl1pPr algn="r">
              <a:defRPr sz="2370">
                <a:solidFill>
                  <a:schemeClr val="accent1"/>
                </a:solidFill>
              </a:defRPr>
            </a:lvl1pPr>
          </a:lstStyle>
          <a:p>
            <a:fld id="{3ED95773-D6DE-48BF-AEEA-C8AA42E7C554}" type="slidenum">
              <a:rPr kumimoji="1" lang="ja-JP" altLang="en-US" smtClean="0"/>
              <a:t>‹#›</a:t>
            </a:fld>
            <a:endParaRPr kumimoji="1" lang="ja-JP" altLang="en-US"/>
          </a:p>
        </p:txBody>
      </p:sp>
    </p:spTree>
    <p:extLst>
      <p:ext uri="{BB962C8B-B14F-4D97-AF65-F5344CB8AC3E}">
        <p14:creationId xmlns:p14="http://schemas.microsoft.com/office/powerpoint/2010/main" val="3862307812"/>
      </p:ext>
    </p:extLst>
  </p:cSld>
  <p:clrMap bg1="lt1" tx1="dk1" bg2="lt2" tx2="dk2" accent1="accent1" accent2="accent2" accent3="accent3" accent4="accent4" accent5="accent5" accent6="accent6" hlink="hlink" folHlink="folHlink"/>
  <p:sldLayoutIdLst>
    <p:sldLayoutId id="2147484851" r:id="rId1"/>
    <p:sldLayoutId id="2147484852" r:id="rId2"/>
    <p:sldLayoutId id="2147484853" r:id="rId3"/>
    <p:sldLayoutId id="2147484854" r:id="rId4"/>
    <p:sldLayoutId id="2147484855" r:id="rId5"/>
    <p:sldLayoutId id="2147484856" r:id="rId6"/>
    <p:sldLayoutId id="2147484857" r:id="rId7"/>
    <p:sldLayoutId id="2147484858" r:id="rId8"/>
    <p:sldLayoutId id="2147484859" r:id="rId9"/>
    <p:sldLayoutId id="2147484860" r:id="rId10"/>
    <p:sldLayoutId id="2147484861" r:id="rId11"/>
  </p:sldLayoutIdLst>
  <p:txStyles>
    <p:titleStyle>
      <a:lvl1pPr algn="l" defTabSz="1625552" rtl="0" eaLnBrk="1" latinLnBrk="0" hangingPunct="1">
        <a:lnSpc>
          <a:spcPct val="90000"/>
        </a:lnSpc>
        <a:spcBef>
          <a:spcPct val="0"/>
        </a:spcBef>
        <a:buNone/>
        <a:defRPr kumimoji="1" sz="9481" kern="1200">
          <a:solidFill>
            <a:schemeClr val="accent1"/>
          </a:solidFill>
          <a:latin typeface="+mj-lt"/>
          <a:ea typeface="+mj-ea"/>
          <a:cs typeface="+mj-cs"/>
        </a:defRPr>
      </a:lvl1pPr>
    </p:titleStyle>
    <p:bodyStyle>
      <a:lvl1pPr marL="406388" indent="-325110" algn="l" defTabSz="1625552" rtl="0" eaLnBrk="1" latinLnBrk="0" hangingPunct="1">
        <a:lnSpc>
          <a:spcPct val="90000"/>
        </a:lnSpc>
        <a:spcBef>
          <a:spcPts val="2370"/>
        </a:spcBef>
        <a:buClr>
          <a:schemeClr val="accent1"/>
        </a:buClr>
        <a:buSzPct val="80000"/>
        <a:buFont typeface="Corbel" pitchFamily="34" charset="0"/>
        <a:buChar char="•"/>
        <a:defRPr kumimoji="1" sz="4741" kern="1200">
          <a:solidFill>
            <a:schemeClr val="accent1"/>
          </a:solidFill>
          <a:latin typeface="+mn-lt"/>
          <a:ea typeface="+mn-ea"/>
          <a:cs typeface="+mn-cs"/>
        </a:defRPr>
      </a:lvl1pPr>
      <a:lvl2pPr marL="812776" indent="-325110" algn="l" defTabSz="1625552" rtl="0" eaLnBrk="1" latinLnBrk="0" hangingPunct="1">
        <a:lnSpc>
          <a:spcPct val="90000"/>
        </a:lnSpc>
        <a:spcBef>
          <a:spcPts val="356"/>
        </a:spcBef>
        <a:spcAft>
          <a:spcPts val="711"/>
        </a:spcAft>
        <a:buClr>
          <a:schemeClr val="accent1"/>
        </a:buClr>
        <a:buSzPct val="80000"/>
        <a:buFont typeface="Corbel" pitchFamily="34" charset="0"/>
        <a:buChar char="•"/>
        <a:defRPr kumimoji="1" sz="4267" kern="1200">
          <a:solidFill>
            <a:schemeClr val="accent1"/>
          </a:solidFill>
          <a:latin typeface="+mn-lt"/>
          <a:ea typeface="+mn-ea"/>
          <a:cs typeface="+mn-cs"/>
        </a:defRPr>
      </a:lvl2pPr>
      <a:lvl3pPr marL="1300441" indent="-325110" algn="l" defTabSz="1625552" rtl="0" eaLnBrk="1" latinLnBrk="0" hangingPunct="1">
        <a:lnSpc>
          <a:spcPct val="90000"/>
        </a:lnSpc>
        <a:spcBef>
          <a:spcPts val="356"/>
        </a:spcBef>
        <a:spcAft>
          <a:spcPts val="711"/>
        </a:spcAft>
        <a:buClr>
          <a:schemeClr val="accent1"/>
        </a:buClr>
        <a:buSzPct val="80000"/>
        <a:buFont typeface="Corbel" pitchFamily="34" charset="0"/>
        <a:buChar char="•"/>
        <a:defRPr kumimoji="1" sz="3792" kern="1200">
          <a:solidFill>
            <a:schemeClr val="accent1"/>
          </a:solidFill>
          <a:latin typeface="+mn-lt"/>
          <a:ea typeface="+mn-ea"/>
          <a:cs typeface="+mn-cs"/>
        </a:defRPr>
      </a:lvl3pPr>
      <a:lvl4pPr marL="1788107" indent="-325110" algn="l" defTabSz="1625552" rtl="0" eaLnBrk="1" latinLnBrk="0" hangingPunct="1">
        <a:lnSpc>
          <a:spcPct val="90000"/>
        </a:lnSpc>
        <a:spcBef>
          <a:spcPts val="356"/>
        </a:spcBef>
        <a:spcAft>
          <a:spcPts val="711"/>
        </a:spcAft>
        <a:buClr>
          <a:schemeClr val="accent1"/>
        </a:buClr>
        <a:buSzPct val="80000"/>
        <a:buFont typeface="Corbel" pitchFamily="34" charset="0"/>
        <a:buChar char="•"/>
        <a:defRPr kumimoji="1" sz="3318" kern="1200">
          <a:solidFill>
            <a:schemeClr val="accent1"/>
          </a:solidFill>
          <a:latin typeface="+mn-lt"/>
          <a:ea typeface="+mn-ea"/>
          <a:cs typeface="+mn-cs"/>
        </a:defRPr>
      </a:lvl4pPr>
      <a:lvl5pPr marL="2180960" indent="-325110" algn="l" defTabSz="1625552" rtl="0" eaLnBrk="1" latinLnBrk="0" hangingPunct="1">
        <a:lnSpc>
          <a:spcPct val="90000"/>
        </a:lnSpc>
        <a:spcBef>
          <a:spcPts val="356"/>
        </a:spcBef>
        <a:spcAft>
          <a:spcPts val="711"/>
        </a:spcAft>
        <a:buClr>
          <a:schemeClr val="accent1"/>
        </a:buClr>
        <a:buSzPct val="80000"/>
        <a:buFont typeface="Corbel" pitchFamily="34" charset="0"/>
        <a:buChar char="•"/>
        <a:defRPr kumimoji="1" sz="3318" kern="1200">
          <a:solidFill>
            <a:schemeClr val="accent1"/>
          </a:solidFill>
          <a:latin typeface="+mn-lt"/>
          <a:ea typeface="+mn-ea"/>
          <a:cs typeface="+mn-cs"/>
        </a:defRPr>
      </a:lvl5pPr>
      <a:lvl6pPr marL="2607330" indent="-406388" algn="l" defTabSz="1625552" rtl="0" eaLnBrk="1" latinLnBrk="0" hangingPunct="1">
        <a:lnSpc>
          <a:spcPct val="90000"/>
        </a:lnSpc>
        <a:spcBef>
          <a:spcPts val="356"/>
        </a:spcBef>
        <a:spcAft>
          <a:spcPts val="711"/>
        </a:spcAft>
        <a:buClr>
          <a:schemeClr val="accent1"/>
        </a:buClr>
        <a:buSzPct val="80000"/>
        <a:buFont typeface="Corbel" pitchFamily="34" charset="0"/>
        <a:buChar char="•"/>
        <a:defRPr kumimoji="1" sz="3318" kern="1200">
          <a:solidFill>
            <a:schemeClr val="accent1"/>
          </a:solidFill>
          <a:latin typeface="+mn-lt"/>
          <a:ea typeface="+mn-ea"/>
          <a:cs typeface="+mn-cs"/>
        </a:defRPr>
      </a:lvl6pPr>
      <a:lvl7pPr marL="3081390" indent="-406388" algn="l" defTabSz="1625552" rtl="0" eaLnBrk="1" latinLnBrk="0" hangingPunct="1">
        <a:lnSpc>
          <a:spcPct val="90000"/>
        </a:lnSpc>
        <a:spcBef>
          <a:spcPts val="356"/>
        </a:spcBef>
        <a:spcAft>
          <a:spcPts val="711"/>
        </a:spcAft>
        <a:buClr>
          <a:schemeClr val="accent1"/>
        </a:buClr>
        <a:buSzPct val="80000"/>
        <a:buFont typeface="Corbel" pitchFamily="34" charset="0"/>
        <a:buChar char="•"/>
        <a:defRPr kumimoji="1" sz="3318" kern="1200">
          <a:solidFill>
            <a:schemeClr val="accent1"/>
          </a:solidFill>
          <a:latin typeface="+mn-lt"/>
          <a:ea typeface="+mn-ea"/>
          <a:cs typeface="+mn-cs"/>
        </a:defRPr>
      </a:lvl7pPr>
      <a:lvl8pPr marL="3555450" indent="-406388" algn="l" defTabSz="1625552" rtl="0" eaLnBrk="1" latinLnBrk="0" hangingPunct="1">
        <a:lnSpc>
          <a:spcPct val="90000"/>
        </a:lnSpc>
        <a:spcBef>
          <a:spcPts val="356"/>
        </a:spcBef>
        <a:spcAft>
          <a:spcPts val="711"/>
        </a:spcAft>
        <a:buClr>
          <a:schemeClr val="accent1"/>
        </a:buClr>
        <a:buSzPct val="80000"/>
        <a:buFont typeface="Corbel" pitchFamily="34" charset="0"/>
        <a:buChar char="•"/>
        <a:defRPr kumimoji="1" sz="3318" kern="1200">
          <a:solidFill>
            <a:schemeClr val="accent1"/>
          </a:solidFill>
          <a:latin typeface="+mn-lt"/>
          <a:ea typeface="+mn-ea"/>
          <a:cs typeface="+mn-cs"/>
        </a:defRPr>
      </a:lvl8pPr>
      <a:lvl9pPr marL="4029510" indent="-406388" algn="l" defTabSz="1625552" rtl="0" eaLnBrk="1" latinLnBrk="0" hangingPunct="1">
        <a:lnSpc>
          <a:spcPct val="90000"/>
        </a:lnSpc>
        <a:spcBef>
          <a:spcPts val="356"/>
        </a:spcBef>
        <a:spcAft>
          <a:spcPts val="711"/>
        </a:spcAft>
        <a:buClr>
          <a:schemeClr val="accent1"/>
        </a:buClr>
        <a:buSzPct val="80000"/>
        <a:buFont typeface="Corbel" pitchFamily="34" charset="0"/>
        <a:buChar char="•"/>
        <a:defRPr kumimoji="1" sz="3318" kern="1200">
          <a:solidFill>
            <a:schemeClr val="accent1"/>
          </a:solidFill>
          <a:latin typeface="+mn-lt"/>
          <a:ea typeface="+mn-ea"/>
          <a:cs typeface="+mn-cs"/>
        </a:defRPr>
      </a:lvl9pPr>
    </p:bodyStyle>
    <p:otherStyle>
      <a:defPPr>
        <a:defRPr lang="en-US"/>
      </a:defPPr>
      <a:lvl1pPr marL="0" algn="l" defTabSz="1625552" rtl="0" eaLnBrk="1" latinLnBrk="0" hangingPunct="1">
        <a:defRPr kumimoji="1" sz="3200" kern="1200">
          <a:solidFill>
            <a:schemeClr val="tx1"/>
          </a:solidFill>
          <a:latin typeface="+mn-lt"/>
          <a:ea typeface="+mn-ea"/>
          <a:cs typeface="+mn-cs"/>
        </a:defRPr>
      </a:lvl1pPr>
      <a:lvl2pPr marL="812776" algn="l" defTabSz="1625552" rtl="0" eaLnBrk="1" latinLnBrk="0" hangingPunct="1">
        <a:defRPr kumimoji="1" sz="3200" kern="1200">
          <a:solidFill>
            <a:schemeClr val="tx1"/>
          </a:solidFill>
          <a:latin typeface="+mn-lt"/>
          <a:ea typeface="+mn-ea"/>
          <a:cs typeface="+mn-cs"/>
        </a:defRPr>
      </a:lvl2pPr>
      <a:lvl3pPr marL="1625552" algn="l" defTabSz="1625552" rtl="0" eaLnBrk="1" latinLnBrk="0" hangingPunct="1">
        <a:defRPr kumimoji="1" sz="3200" kern="1200">
          <a:solidFill>
            <a:schemeClr val="tx1"/>
          </a:solidFill>
          <a:latin typeface="+mn-lt"/>
          <a:ea typeface="+mn-ea"/>
          <a:cs typeface="+mn-cs"/>
        </a:defRPr>
      </a:lvl3pPr>
      <a:lvl4pPr marL="2438328" algn="l" defTabSz="1625552" rtl="0" eaLnBrk="1" latinLnBrk="0" hangingPunct="1">
        <a:defRPr kumimoji="1" sz="3200" kern="1200">
          <a:solidFill>
            <a:schemeClr val="tx1"/>
          </a:solidFill>
          <a:latin typeface="+mn-lt"/>
          <a:ea typeface="+mn-ea"/>
          <a:cs typeface="+mn-cs"/>
        </a:defRPr>
      </a:lvl4pPr>
      <a:lvl5pPr marL="3251103" algn="l" defTabSz="1625552" rtl="0" eaLnBrk="1" latinLnBrk="0" hangingPunct="1">
        <a:defRPr kumimoji="1" sz="3200" kern="1200">
          <a:solidFill>
            <a:schemeClr val="tx1"/>
          </a:solidFill>
          <a:latin typeface="+mn-lt"/>
          <a:ea typeface="+mn-ea"/>
          <a:cs typeface="+mn-cs"/>
        </a:defRPr>
      </a:lvl5pPr>
      <a:lvl6pPr marL="4063879" algn="l" defTabSz="1625552" rtl="0" eaLnBrk="1" latinLnBrk="0" hangingPunct="1">
        <a:defRPr kumimoji="1" sz="3200" kern="1200">
          <a:solidFill>
            <a:schemeClr val="tx1"/>
          </a:solidFill>
          <a:latin typeface="+mn-lt"/>
          <a:ea typeface="+mn-ea"/>
          <a:cs typeface="+mn-cs"/>
        </a:defRPr>
      </a:lvl6pPr>
      <a:lvl7pPr marL="4876655" algn="l" defTabSz="1625552" rtl="0" eaLnBrk="1" latinLnBrk="0" hangingPunct="1">
        <a:defRPr kumimoji="1" sz="3200" kern="1200">
          <a:solidFill>
            <a:schemeClr val="tx1"/>
          </a:solidFill>
          <a:latin typeface="+mn-lt"/>
          <a:ea typeface="+mn-ea"/>
          <a:cs typeface="+mn-cs"/>
        </a:defRPr>
      </a:lvl7pPr>
      <a:lvl8pPr marL="5689431" algn="l" defTabSz="1625552" rtl="0" eaLnBrk="1" latinLnBrk="0" hangingPunct="1">
        <a:defRPr kumimoji="1" sz="3200" kern="1200">
          <a:solidFill>
            <a:schemeClr val="tx1"/>
          </a:solidFill>
          <a:latin typeface="+mn-lt"/>
          <a:ea typeface="+mn-ea"/>
          <a:cs typeface="+mn-cs"/>
        </a:defRPr>
      </a:lvl8pPr>
      <a:lvl9pPr marL="6502207" algn="l" defTabSz="1625552" rtl="0" eaLnBrk="1" latinLnBrk="0" hangingPunct="1">
        <a:defRPr kumimoji="1"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Excel_Worksheet.xlsx"/><Relationship Id="rId1" Type="http://schemas.openxmlformats.org/officeDocument/2006/relationships/slideLayout" Target="../slideLayouts/slideLayout6.xml"/><Relationship Id="rId5" Type="http://schemas.openxmlformats.org/officeDocument/2006/relationships/image" Target="../media/image13.emf"/><Relationship Id="rId4" Type="http://schemas.openxmlformats.org/officeDocument/2006/relationships/package" Target="../embeddings/Microsoft_Excel_Worksheet1.xlsx"/></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limemo.net/blog/2017/11/%E3%83%A9%E3%82%BA%E3%83%99%E3%83%AA%E3%83%BC%E3%83%91%E3%82%A4%E3%82%92%E4%BD%BF%E3%81%A3%E3%81%A6%E3%81%BF%E3%82%8B-%E3%83%86%E3%82%AD%E3%82%B9%E3%83%88%E3%82%A8%E3%83%87%E3%82%A3%E3%82%BF-2.html"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limemo.net/blog/2017/11/%E3%83%A9%E3%82%BA%E3%83%99%E3%83%AA%E3%83%BC%E3%83%91%E3%82%A4%E3%82%92%E4%BD%BF%E3%81%A3%E3%81%A6%E3%81%BF%E3%82%8B-%E3%83%86%E3%82%AD%E3%82%B9%E3%83%88%E3%82%A8%E3%83%87%E3%82%A3%E3%82%BF-2.html"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limemo.net/blog/2017/11/%E3%83%A9%E3%82%BA%E3%83%99%E3%83%AA%E3%83%BC%E3%83%91%E3%82%A4%E3%82%92%E4%BD%BF%E3%81%A3%E3%81%A6%E3%81%BF%E3%82%8B-%E3%83%86%E3%82%AD%E3%82%B9%E3%83%88%E3%82%A8%E3%83%87%E3%82%A3%E3%82%BF-2.html"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limemo.net/blog/2017/11/%E3%83%A9%E3%82%BA%E3%83%99%E3%83%AA%E3%83%BC%E3%83%91%E3%82%A4%E3%82%92%E4%BD%BF%E3%81%A3%E3%81%A6%E3%81%BF%E3%82%8B-%E3%83%86%E3%82%AD%E3%82%B9%E3%83%88%E3%82%A8%E3%83%87%E3%82%A3%E3%82%BF-2.html"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limemo.net/blog/2017/11/%E3%83%A9%E3%82%BA%E3%83%99%E3%83%AA%E3%83%BC%E3%83%91%E3%82%A4%E3%82%92%E4%BD%BF%E3%81%A3%E3%81%A6%E3%81%BF%E3%82%8B-%E3%83%86%E3%82%AD%E3%82%B9%E3%83%88%E3%82%A8%E3%83%87%E3%82%A3%E3%82%BF-2.html" TargetMode="External"/><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audio" Target="../media/audio1.wav"/><Relationship Id="rId7" Type="http://schemas.openxmlformats.org/officeDocument/2006/relationships/diagramColors" Target="../diagrams/colors1.xml"/><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3F5B3DA5-4E51-44A5-B985-3461D632EC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5104" y="8204136"/>
            <a:ext cx="12256168" cy="7369303"/>
          </a:xfrm>
          <a:prstGeom prst="rect">
            <a:avLst/>
          </a:prstGeom>
        </p:spPr>
      </p:pic>
      <p:grpSp>
        <p:nvGrpSpPr>
          <p:cNvPr id="2" name="グループ化 1">
            <a:extLst>
              <a:ext uri="{FF2B5EF4-FFF2-40B4-BE49-F238E27FC236}">
                <a16:creationId xmlns:a16="http://schemas.microsoft.com/office/drawing/2014/main" id="{B598C706-5E68-5B91-D42C-041DD183B15C}"/>
              </a:ext>
            </a:extLst>
          </p:cNvPr>
          <p:cNvGrpSpPr/>
          <p:nvPr/>
        </p:nvGrpSpPr>
        <p:grpSpPr>
          <a:xfrm>
            <a:off x="528245" y="530703"/>
            <a:ext cx="5694134" cy="4219716"/>
            <a:chOff x="6620563" y="2146353"/>
            <a:chExt cx="3857261" cy="2910947"/>
          </a:xfrm>
        </p:grpSpPr>
        <p:sp>
          <p:nvSpPr>
            <p:cNvPr id="4" name="正方形/長方形 3">
              <a:extLst>
                <a:ext uri="{FF2B5EF4-FFF2-40B4-BE49-F238E27FC236}">
                  <a16:creationId xmlns:a16="http://schemas.microsoft.com/office/drawing/2014/main" id="{723C2D26-913B-4B99-B840-751A50D6754E}"/>
                </a:ext>
              </a:extLst>
            </p:cNvPr>
            <p:cNvSpPr/>
            <p:nvPr/>
          </p:nvSpPr>
          <p:spPr>
            <a:xfrm>
              <a:off x="6848729" y="2528111"/>
              <a:ext cx="1322961" cy="126459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7200" dirty="0">
                  <a:latin typeface="HGP創英角ﾎﾟｯﾌﾟ体" panose="040B0A00000000000000" pitchFamily="50" charset="-128"/>
                  <a:ea typeface="HGP創英角ﾎﾟｯﾌﾟ体" panose="040B0A00000000000000" pitchFamily="50" charset="-128"/>
                </a:rPr>
                <a:t>集</a:t>
              </a:r>
            </a:p>
          </p:txBody>
        </p:sp>
        <p:sp>
          <p:nvSpPr>
            <p:cNvPr id="5" name="正方形/長方形 4">
              <a:extLst>
                <a:ext uri="{FF2B5EF4-FFF2-40B4-BE49-F238E27FC236}">
                  <a16:creationId xmlns:a16="http://schemas.microsoft.com/office/drawing/2014/main" id="{9D2997AC-05C3-47B2-9227-1277C74C82FE}"/>
                </a:ext>
              </a:extLst>
            </p:cNvPr>
            <p:cNvSpPr/>
            <p:nvPr/>
          </p:nvSpPr>
          <p:spPr>
            <a:xfrm>
              <a:off x="8171691" y="3792705"/>
              <a:ext cx="1322960" cy="126459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7200" dirty="0">
                  <a:latin typeface="HGP創英角ﾎﾟｯﾌﾟ体" panose="040B0A00000000000000" pitchFamily="50" charset="-128"/>
                  <a:ea typeface="HGP創英角ﾎﾟｯﾌﾟ体" panose="040B0A00000000000000" pitchFamily="50" charset="-128"/>
                </a:rPr>
                <a:t>導</a:t>
              </a:r>
            </a:p>
          </p:txBody>
        </p:sp>
        <p:sp>
          <p:nvSpPr>
            <p:cNvPr id="6" name="正方形/長方形 5">
              <a:extLst>
                <a:ext uri="{FF2B5EF4-FFF2-40B4-BE49-F238E27FC236}">
                  <a16:creationId xmlns:a16="http://schemas.microsoft.com/office/drawing/2014/main" id="{E7F02B04-9ABA-4767-B2D2-E846D7382F44}"/>
                </a:ext>
              </a:extLst>
            </p:cNvPr>
            <p:cNvSpPr/>
            <p:nvPr/>
          </p:nvSpPr>
          <p:spPr>
            <a:xfrm>
              <a:off x="8171690" y="2528113"/>
              <a:ext cx="1322961" cy="126459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7200" dirty="0">
                  <a:solidFill>
                    <a:srgbClr val="FF0000"/>
                  </a:solidFill>
                  <a:latin typeface="HGP創英角ﾎﾟｯﾌﾟ体" panose="040B0A00000000000000" pitchFamily="50" charset="-128"/>
                  <a:ea typeface="HGP創英角ﾎﾟｯﾌﾟ体" panose="040B0A00000000000000" pitchFamily="50" charset="-128"/>
                </a:rPr>
                <a:t>団</a:t>
              </a:r>
            </a:p>
          </p:txBody>
        </p:sp>
        <p:sp>
          <p:nvSpPr>
            <p:cNvPr id="7" name="正方形/長方形 6">
              <a:extLst>
                <a:ext uri="{FF2B5EF4-FFF2-40B4-BE49-F238E27FC236}">
                  <a16:creationId xmlns:a16="http://schemas.microsoft.com/office/drawing/2014/main" id="{7598184F-1FB0-45C2-A984-1C308371A322}"/>
                </a:ext>
              </a:extLst>
            </p:cNvPr>
            <p:cNvSpPr/>
            <p:nvPr/>
          </p:nvSpPr>
          <p:spPr>
            <a:xfrm>
              <a:off x="6848729" y="3792705"/>
              <a:ext cx="1322961" cy="126459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7200" dirty="0">
                  <a:solidFill>
                    <a:srgbClr val="FF0000"/>
                  </a:solidFill>
                  <a:latin typeface="HGP創英角ﾎﾟｯﾌﾟ体" panose="040B0A00000000000000" pitchFamily="50" charset="-128"/>
                  <a:ea typeface="HGP創英角ﾎﾟｯﾌﾟ体" panose="040B0A00000000000000" pitchFamily="50" charset="-128"/>
                </a:rPr>
                <a:t>指</a:t>
              </a:r>
            </a:p>
          </p:txBody>
        </p:sp>
        <p:sp>
          <p:nvSpPr>
            <p:cNvPr id="9" name="テキスト ボックス 8">
              <a:extLst>
                <a:ext uri="{FF2B5EF4-FFF2-40B4-BE49-F238E27FC236}">
                  <a16:creationId xmlns:a16="http://schemas.microsoft.com/office/drawing/2014/main" id="{87E0F16A-C5E6-4989-9E7C-AFAC3890DAEF}"/>
                </a:ext>
              </a:extLst>
            </p:cNvPr>
            <p:cNvSpPr txBox="1"/>
            <p:nvPr/>
          </p:nvSpPr>
          <p:spPr>
            <a:xfrm>
              <a:off x="6620563" y="2146353"/>
              <a:ext cx="3857261" cy="404281"/>
            </a:xfrm>
            <a:prstGeom prst="rect">
              <a:avLst/>
            </a:prstGeom>
            <a:noFill/>
          </p:spPr>
          <p:txBody>
            <a:bodyPr wrap="square" rtlCol="0">
              <a:spAutoFit/>
            </a:bodyPr>
            <a:lstStyle/>
            <a:p>
              <a:r>
                <a:rPr kumimoji="1" lang="ja-JP" altLang="en-US" sz="2800" dirty="0">
                  <a:solidFill>
                    <a:srgbClr val="FF0000"/>
                  </a:solidFill>
                  <a:latin typeface="HGP創英角ﾎﾟｯﾌﾟ体" panose="040B0A00000000000000" pitchFamily="50" charset="-128"/>
                  <a:ea typeface="HGP創英角ﾎﾟｯﾌﾟ体" panose="040B0A00000000000000" pitchFamily="50" charset="-128"/>
                </a:rPr>
                <a:t>対象 小学４年生～中学３年生</a:t>
              </a:r>
            </a:p>
          </p:txBody>
        </p:sp>
      </p:grpSp>
      <p:sp>
        <p:nvSpPr>
          <p:cNvPr id="12" name="テキスト ボックス 11">
            <a:extLst>
              <a:ext uri="{FF2B5EF4-FFF2-40B4-BE49-F238E27FC236}">
                <a16:creationId xmlns:a16="http://schemas.microsoft.com/office/drawing/2014/main" id="{D5B5611F-FE1E-4D39-82D5-631D3DBB1F81}"/>
              </a:ext>
            </a:extLst>
          </p:cNvPr>
          <p:cNvSpPr txBox="1"/>
          <p:nvPr/>
        </p:nvSpPr>
        <p:spPr>
          <a:xfrm>
            <a:off x="0" y="7049974"/>
            <a:ext cx="20701416" cy="2308324"/>
          </a:xfrm>
          <a:prstGeom prst="rect">
            <a:avLst/>
          </a:prstGeom>
          <a:noFill/>
        </p:spPr>
        <p:txBody>
          <a:bodyPr wrap="square" rtlCol="0">
            <a:spAutoFit/>
          </a:bodyPr>
          <a:lstStyle/>
          <a:p>
            <a:pPr algn="ctr"/>
            <a:r>
              <a:rPr kumimoji="1" lang="ja-JP" altLang="en-US" sz="7200" dirty="0">
                <a:solidFill>
                  <a:srgbClr val="C00000"/>
                </a:solidFill>
                <a:latin typeface="HGP創英角ｺﾞｼｯｸUB" panose="020B0900000000000000" pitchFamily="50" charset="-128"/>
                <a:ea typeface="HGP創英角ｺﾞｼｯｸUB" panose="020B0900000000000000" pitchFamily="50" charset="-128"/>
              </a:rPr>
              <a:t>生徒・保護者　一人一人の</a:t>
            </a:r>
            <a:endParaRPr kumimoji="1" lang="en-US" altLang="ja-JP" sz="7200" dirty="0">
              <a:solidFill>
                <a:srgbClr val="C00000"/>
              </a:solidFill>
              <a:latin typeface="HGP創英角ｺﾞｼｯｸUB" panose="020B0900000000000000" pitchFamily="50" charset="-128"/>
              <a:ea typeface="HGP創英角ｺﾞｼｯｸUB" panose="020B0900000000000000" pitchFamily="50" charset="-128"/>
            </a:endParaRPr>
          </a:p>
          <a:p>
            <a:pPr algn="ctr"/>
            <a:r>
              <a:rPr kumimoji="1" lang="ja-JP" altLang="en-US" sz="7200" dirty="0">
                <a:solidFill>
                  <a:srgbClr val="C00000"/>
                </a:solidFill>
                <a:latin typeface="HGP創英角ｺﾞｼｯｸUB" panose="020B0900000000000000" pitchFamily="50" charset="-128"/>
                <a:ea typeface="HGP創英角ｺﾞｼｯｸUB" panose="020B0900000000000000" pitchFamily="50" charset="-128"/>
              </a:rPr>
              <a:t>その期待に応える学習塾</a:t>
            </a:r>
          </a:p>
        </p:txBody>
      </p:sp>
      <p:sp>
        <p:nvSpPr>
          <p:cNvPr id="3" name="テキスト ボックス 2">
            <a:extLst>
              <a:ext uri="{FF2B5EF4-FFF2-40B4-BE49-F238E27FC236}">
                <a16:creationId xmlns:a16="http://schemas.microsoft.com/office/drawing/2014/main" id="{490BEB51-5C23-E13D-6A69-246DC8054581}"/>
              </a:ext>
            </a:extLst>
          </p:cNvPr>
          <p:cNvSpPr txBox="1"/>
          <p:nvPr/>
        </p:nvSpPr>
        <p:spPr>
          <a:xfrm>
            <a:off x="2182706" y="1438875"/>
            <a:ext cx="17620963" cy="5401479"/>
          </a:xfrm>
          <a:prstGeom prst="rect">
            <a:avLst/>
          </a:prstGeom>
          <a:noFill/>
        </p:spPr>
        <p:txBody>
          <a:bodyPr wrap="square" rtlCol="0">
            <a:spAutoFit/>
          </a:bodyPr>
          <a:lstStyle/>
          <a:p>
            <a:pPr algn="ctr"/>
            <a:r>
              <a:rPr kumimoji="1" lang="en-US" altLang="ja-JP" sz="11500" dirty="0">
                <a:latin typeface="HGP創英角ｺﾞｼｯｸUB" panose="020B0900000000000000" pitchFamily="50" charset="-128"/>
                <a:ea typeface="HGP創英角ｺﾞｼｯｸUB" panose="020B0900000000000000" pitchFamily="50" charset="-128"/>
              </a:rPr>
              <a:t>2024</a:t>
            </a:r>
            <a:r>
              <a:rPr kumimoji="1" lang="ja-JP" altLang="en-US" sz="11500" dirty="0">
                <a:latin typeface="HGP創英角ｺﾞｼｯｸUB" panose="020B0900000000000000" pitchFamily="50" charset="-128"/>
                <a:ea typeface="HGP創英角ｺﾞｼｯｸUB" panose="020B0900000000000000" pitchFamily="50" charset="-128"/>
              </a:rPr>
              <a:t>年</a:t>
            </a:r>
            <a:r>
              <a:rPr kumimoji="1" lang="en-US" altLang="ja-JP" sz="11500" dirty="0">
                <a:latin typeface="HGP創英角ｺﾞｼｯｸUB" panose="020B0900000000000000" pitchFamily="50" charset="-128"/>
                <a:ea typeface="HGP創英角ｺﾞｼｯｸUB" panose="020B0900000000000000" pitchFamily="50" charset="-128"/>
              </a:rPr>
              <a:t>2</a:t>
            </a:r>
            <a:r>
              <a:rPr kumimoji="1" lang="ja-JP" altLang="en-US" sz="11500" dirty="0">
                <a:latin typeface="HGP創英角ｺﾞｼｯｸUB" panose="020B0900000000000000" pitchFamily="50" charset="-128"/>
                <a:ea typeface="HGP創英角ｺﾞｼｯｸUB" panose="020B0900000000000000" pitchFamily="50" charset="-128"/>
              </a:rPr>
              <a:t>月　</a:t>
            </a:r>
            <a:endParaRPr kumimoji="1" lang="en-US" altLang="ja-JP" sz="11500" dirty="0">
              <a:latin typeface="HGP創英角ｺﾞｼｯｸUB" panose="020B0900000000000000" pitchFamily="50" charset="-128"/>
              <a:ea typeface="HGP創英角ｺﾞｼｯｸUB" panose="020B0900000000000000" pitchFamily="50" charset="-128"/>
            </a:endParaRPr>
          </a:p>
          <a:p>
            <a:pPr algn="ctr"/>
            <a:r>
              <a:rPr kumimoji="1" lang="ja-JP" altLang="en-US" sz="11500" dirty="0">
                <a:latin typeface="HGP創英角ｺﾞｼｯｸUB" panose="020B0900000000000000" pitchFamily="50" charset="-128"/>
                <a:ea typeface="HGP創英角ｺﾞｼｯｸUB" panose="020B0900000000000000" pitchFamily="50" charset="-128"/>
              </a:rPr>
              <a:t>春期講習会</a:t>
            </a:r>
            <a:endParaRPr kumimoji="1" lang="en-US" altLang="ja-JP" sz="11500" dirty="0">
              <a:latin typeface="HGP創英角ｺﾞｼｯｸUB" panose="020B0900000000000000" pitchFamily="50" charset="-128"/>
              <a:ea typeface="HGP創英角ｺﾞｼｯｸUB" panose="020B0900000000000000" pitchFamily="50" charset="-128"/>
            </a:endParaRPr>
          </a:p>
          <a:p>
            <a:pPr algn="ctr"/>
            <a:r>
              <a:rPr kumimoji="1" lang="ja-JP" altLang="en-US" sz="11500" dirty="0">
                <a:latin typeface="HGP創英角ｺﾞｼｯｸUB" panose="020B0900000000000000" pitchFamily="50" charset="-128"/>
                <a:ea typeface="HGP創英角ｺﾞｼｯｸUB" panose="020B0900000000000000" pitchFamily="50" charset="-128"/>
              </a:rPr>
              <a:t>新学期説明会</a:t>
            </a:r>
          </a:p>
        </p:txBody>
      </p:sp>
    </p:spTree>
    <p:extLst>
      <p:ext uri="{BB962C8B-B14F-4D97-AF65-F5344CB8AC3E}">
        <p14:creationId xmlns:p14="http://schemas.microsoft.com/office/powerpoint/2010/main" val="1735732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8104ACDE-0584-407E-B0DB-DBA7779B8763}"/>
              </a:ext>
            </a:extLst>
          </p:cNvPr>
          <p:cNvSpPr txBox="1">
            <a:spLocks/>
          </p:cNvSpPr>
          <p:nvPr/>
        </p:nvSpPr>
        <p:spPr>
          <a:xfrm>
            <a:off x="587311" y="939800"/>
            <a:ext cx="14087694" cy="14047439"/>
          </a:xfrm>
          <a:prstGeom prst="rect">
            <a:avLst/>
          </a:prstGeom>
        </p:spPr>
        <p:txBody>
          <a:bodyPr vert="horz" lIns="162556" tIns="81278" rIns="162556" bIns="81278" rtlCol="0" anchor="t">
            <a:normAutofit/>
          </a:bodyPr>
          <a:lstStyle>
            <a:lvl1pPr algn="l" defTabSz="457200" rtl="0" eaLnBrk="1" latinLnBrk="0" hangingPunct="1">
              <a:spcBef>
                <a:spcPct val="0"/>
              </a:spcBef>
              <a:buNone/>
              <a:defRPr kumimoji="1" sz="2800" b="0" kern="1200" cap="all">
                <a:solidFill>
                  <a:schemeClr val="bg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defTabSz="1625529">
              <a:lnSpc>
                <a:spcPct val="90000"/>
              </a:lnSpc>
              <a:spcAft>
                <a:spcPts val="1067"/>
              </a:spcAft>
            </a:pPr>
            <a:r>
              <a:rPr lang="en-US" altLang="ja-JP" sz="7111" b="1" dirty="0">
                <a:solidFill>
                  <a:schemeClr val="accent1">
                    <a:lumMod val="75000"/>
                  </a:schemeClr>
                </a:solidFill>
                <a:latin typeface="A-OTF 新ゴ Pro R" panose="020B0400000000000000" pitchFamily="34" charset="-128"/>
                <a:ea typeface="A-OTF 新ゴ Pro R" panose="020B0400000000000000" pitchFamily="34" charset="-128"/>
                <a:cs typeface="+mn-cs"/>
              </a:rPr>
              <a:t>1</a:t>
            </a:r>
            <a:r>
              <a:rPr lang="ja-JP" altLang="en-US" sz="7111" b="1" dirty="0">
                <a:solidFill>
                  <a:schemeClr val="accent1">
                    <a:lumMod val="75000"/>
                  </a:schemeClr>
                </a:solidFill>
                <a:latin typeface="A-OTF 新ゴ Pro R" panose="020B0400000000000000" pitchFamily="34" charset="-128"/>
                <a:ea typeface="A-OTF 新ゴ Pro R" panose="020B0400000000000000" pitchFamily="34" charset="-128"/>
                <a:cs typeface="+mn-cs"/>
              </a:rPr>
              <a:t>　教室担当より　挨拶</a:t>
            </a:r>
            <a:endParaRPr lang="en-US" altLang="ja-JP" sz="7111" b="1" dirty="0">
              <a:solidFill>
                <a:schemeClr val="accent1">
                  <a:lumMod val="75000"/>
                </a:schemeClr>
              </a:solidFill>
              <a:latin typeface="A-OTF 新ゴ Pro R" panose="020B0400000000000000" pitchFamily="34" charset="-128"/>
              <a:ea typeface="A-OTF 新ゴ Pro R" panose="020B0400000000000000" pitchFamily="34" charset="-128"/>
              <a:cs typeface="+mn-cs"/>
            </a:endParaRPr>
          </a:p>
          <a:p>
            <a:pPr defTabSz="1625529">
              <a:lnSpc>
                <a:spcPct val="90000"/>
              </a:lnSpc>
              <a:spcAft>
                <a:spcPts val="1067"/>
              </a:spcAft>
            </a:pPr>
            <a:r>
              <a:rPr lang="ja-JP" altLang="en-US" sz="7111" u="sng" dirty="0">
                <a:solidFill>
                  <a:schemeClr val="accent1">
                    <a:lumMod val="75000"/>
                  </a:schemeClr>
                </a:solidFill>
                <a:latin typeface="A-OTF 新ゴ Pro R" panose="020B0400000000000000" pitchFamily="34" charset="-128"/>
                <a:ea typeface="A-OTF 新ゴ Pro R" panose="020B0400000000000000" pitchFamily="34" charset="-128"/>
                <a:cs typeface="+mn-cs"/>
              </a:rPr>
              <a:t>□自己紹介と今までの経歴</a:t>
            </a:r>
            <a:endParaRPr lang="en-US" altLang="ja-JP" sz="7111" u="sng" dirty="0">
              <a:solidFill>
                <a:schemeClr val="accent1">
                  <a:lumMod val="75000"/>
                </a:schemeClr>
              </a:solidFill>
              <a:latin typeface="A-OTF 新ゴ Pro R" panose="020B0400000000000000" pitchFamily="34" charset="-128"/>
              <a:ea typeface="A-OTF 新ゴ Pro R" panose="020B0400000000000000" pitchFamily="34" charset="-128"/>
              <a:cs typeface="+mn-cs"/>
            </a:endParaRPr>
          </a:p>
          <a:p>
            <a:pPr defTabSz="1625529">
              <a:lnSpc>
                <a:spcPct val="90000"/>
              </a:lnSpc>
              <a:spcAft>
                <a:spcPts val="1067"/>
              </a:spcAft>
            </a:pPr>
            <a:endParaRPr lang="en-US" altLang="ja-JP" sz="4266" dirty="0">
              <a:solidFill>
                <a:schemeClr val="accent1">
                  <a:lumMod val="75000"/>
                </a:schemeClr>
              </a:solidFill>
              <a:latin typeface="A-OTF 新ゴ Pro R" panose="020B0400000000000000" pitchFamily="34" charset="-128"/>
              <a:ea typeface="A-OTF 新ゴ Pro R" panose="020B0400000000000000" pitchFamily="34" charset="-128"/>
              <a:cs typeface="+mn-cs"/>
            </a:endParaRPr>
          </a:p>
          <a:p>
            <a:pPr defTabSz="1625529">
              <a:lnSpc>
                <a:spcPct val="90000"/>
              </a:lnSpc>
              <a:spcAft>
                <a:spcPts val="1067"/>
              </a:spcAft>
            </a:pPr>
            <a:r>
              <a:rPr lang="ja-JP" altLang="en-US" sz="6400" b="1" dirty="0">
                <a:solidFill>
                  <a:schemeClr val="accent1">
                    <a:lumMod val="75000"/>
                  </a:schemeClr>
                </a:solidFill>
                <a:latin typeface="A-OTF 新ゴ Pro R" panose="020B0400000000000000" pitchFamily="34" charset="-128"/>
                <a:ea typeface="A-OTF 新ゴ Pro R" panose="020B0400000000000000" pitchFamily="34" charset="-128"/>
              </a:rPr>
              <a:t>２  スタディーフィールドの指導</a:t>
            </a:r>
            <a:endParaRPr lang="en-US" altLang="ja-JP" sz="6400" b="1"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r>
              <a:rPr lang="ja-JP" altLang="en-US" sz="6400" u="sng" dirty="0">
                <a:solidFill>
                  <a:schemeClr val="accent1">
                    <a:lumMod val="75000"/>
                  </a:schemeClr>
                </a:solidFill>
                <a:latin typeface="A-OTF 新ゴ Pro R" panose="020B0400000000000000" pitchFamily="34" charset="-128"/>
                <a:ea typeface="A-OTF 新ゴ Pro R" panose="020B0400000000000000" pitchFamily="34" charset="-128"/>
              </a:rPr>
              <a:t>□ 他の塾との大きな違い</a:t>
            </a:r>
            <a:endParaRPr lang="en-US" altLang="ja-JP" sz="6400" u="sng"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endParaRPr lang="en-US" altLang="ja-JP" sz="3555"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r>
              <a:rPr lang="ja-JP" altLang="en-US" sz="6000" b="1" dirty="0">
                <a:solidFill>
                  <a:schemeClr val="accent1">
                    <a:lumMod val="75000"/>
                  </a:schemeClr>
                </a:solidFill>
                <a:latin typeface="A-OTF 新ゴ Pro R" panose="020B0400000000000000" pitchFamily="34" charset="-128"/>
                <a:ea typeface="A-OTF 新ゴ Pro R" panose="020B0400000000000000" pitchFamily="34" charset="-128"/>
              </a:rPr>
              <a:t>３ スタディーフィールドの春期講習会</a:t>
            </a:r>
            <a:endParaRPr lang="en-US" altLang="ja-JP" sz="6000" b="1"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r>
              <a:rPr lang="ja-JP" altLang="en-US" sz="6600" u="sng" dirty="0">
                <a:solidFill>
                  <a:schemeClr val="accent1">
                    <a:lumMod val="75000"/>
                  </a:schemeClr>
                </a:solidFill>
                <a:latin typeface="A-OTF 新ゴ Pro R" panose="020B0400000000000000" pitchFamily="34" charset="-128"/>
                <a:ea typeface="A-OTF 新ゴ Pro R" panose="020B0400000000000000" pitchFamily="34" charset="-128"/>
              </a:rPr>
              <a:t>□目的・時間割・費用の説明</a:t>
            </a:r>
            <a:endParaRPr lang="en-US" altLang="ja-JP" sz="6600" u="sng"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endParaRPr lang="en-US" altLang="ja-JP" sz="6600" b="1" u="sng"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r>
              <a:rPr lang="ja-JP" altLang="en-US" sz="6600" b="1" u="sng" dirty="0">
                <a:solidFill>
                  <a:schemeClr val="accent1">
                    <a:lumMod val="75000"/>
                  </a:schemeClr>
                </a:solidFill>
                <a:latin typeface="A-OTF 新ゴ Pro R" panose="020B0400000000000000" pitchFamily="34" charset="-128"/>
                <a:ea typeface="A-OTF 新ゴ Pro R" panose="020B0400000000000000" pitchFamily="34" charset="-128"/>
              </a:rPr>
              <a:t>４スタディーフィールドの通常授業</a:t>
            </a:r>
            <a:endParaRPr lang="en-US" altLang="ja-JP" sz="6600" b="1" u="sng"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r>
              <a:rPr lang="ja-JP" altLang="en-US" sz="6600" b="1" u="sng" dirty="0">
                <a:solidFill>
                  <a:schemeClr val="accent1">
                    <a:lumMod val="75000"/>
                  </a:schemeClr>
                </a:solidFill>
                <a:latin typeface="A-OTF 新ゴ Pro R" panose="020B0400000000000000" pitchFamily="34" charset="-128"/>
                <a:ea typeface="A-OTF 新ゴ Pro R" panose="020B0400000000000000" pitchFamily="34" charset="-128"/>
              </a:rPr>
              <a:t>□</a:t>
            </a:r>
            <a:r>
              <a:rPr lang="ja-JP" altLang="en-US" sz="6600" u="sng" dirty="0">
                <a:solidFill>
                  <a:schemeClr val="accent1">
                    <a:lumMod val="75000"/>
                  </a:schemeClr>
                </a:solidFill>
                <a:latin typeface="A-OTF 新ゴ Pro R" panose="020B0400000000000000" pitchFamily="34" charset="-128"/>
                <a:ea typeface="A-OTF 新ゴ Pro R" panose="020B0400000000000000" pitchFamily="34" charset="-128"/>
              </a:rPr>
              <a:t>コース・時間割・月謝</a:t>
            </a:r>
            <a:endParaRPr lang="en-US" altLang="ja-JP" sz="6600" u="sng"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endParaRPr lang="en-US" altLang="ja-JP" sz="6600" u="sng"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endParaRPr lang="en-US" altLang="ja-JP" sz="6600" b="1" u="sng"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endParaRPr lang="en-US" altLang="ja-JP" sz="6600" b="1" u="sng"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endParaRPr lang="en-US" altLang="ja-JP" sz="6600" b="1" u="sng" dirty="0">
              <a:solidFill>
                <a:schemeClr val="accent1">
                  <a:lumMod val="75000"/>
                </a:schemeClr>
              </a:solidFill>
              <a:latin typeface="A-OTF 新ゴ Pro R" panose="020B0400000000000000" pitchFamily="34" charset="-128"/>
              <a:ea typeface="A-OTF 新ゴ Pro R" panose="020B0400000000000000" pitchFamily="34" charset="-128"/>
            </a:endParaRPr>
          </a:p>
          <a:p>
            <a:pPr defTabSz="1625529">
              <a:lnSpc>
                <a:spcPct val="90000"/>
              </a:lnSpc>
              <a:spcAft>
                <a:spcPts val="1067"/>
              </a:spcAft>
            </a:pPr>
            <a:endParaRPr lang="en-US" altLang="ja-JP" sz="3555" dirty="0">
              <a:solidFill>
                <a:schemeClr val="accent1">
                  <a:lumMod val="75000"/>
                </a:schemeClr>
              </a:solidFill>
              <a:latin typeface="A-OTF 新ゴ Pro R" panose="020B0400000000000000" pitchFamily="34" charset="-128"/>
              <a:ea typeface="A-OTF 新ゴ Pro R" panose="020B0400000000000000" pitchFamily="34" charset="-128"/>
              <a:cs typeface="+mn-cs"/>
            </a:endParaRPr>
          </a:p>
        </p:txBody>
      </p:sp>
      <p:sp>
        <p:nvSpPr>
          <p:cNvPr id="5" name="タイトル 1">
            <a:extLst>
              <a:ext uri="{FF2B5EF4-FFF2-40B4-BE49-F238E27FC236}">
                <a16:creationId xmlns:a16="http://schemas.microsoft.com/office/drawing/2014/main" id="{E1E23841-FBAE-4857-8C21-ECE785CABFB5}"/>
              </a:ext>
            </a:extLst>
          </p:cNvPr>
          <p:cNvSpPr>
            <a:spLocks noGrp="1"/>
          </p:cNvSpPr>
          <p:nvPr>
            <p:ph type="title"/>
          </p:nvPr>
        </p:nvSpPr>
        <p:spPr>
          <a:xfrm>
            <a:off x="14903611" y="893674"/>
            <a:ext cx="6136259" cy="4266330"/>
          </a:xfrm>
          <a:ln w="76200">
            <a:solidFill>
              <a:schemeClr val="accent1"/>
            </a:solidFill>
          </a:ln>
          <a:effectLst>
            <a:outerShdw blurRad="50800" dist="38100" dir="2700000" algn="tl" rotWithShape="0">
              <a:prstClr val="black">
                <a:alpha val="40000"/>
              </a:prstClr>
            </a:outerShdw>
          </a:effectLst>
        </p:spPr>
        <p:txBody>
          <a:bodyPr vert="horz" lIns="162556" tIns="81278" rIns="162556" bIns="81278" rtlCol="0" anchor="ctr">
            <a:normAutofit/>
          </a:bodyPr>
          <a:lstStyle/>
          <a:p>
            <a:pPr algn="ctr"/>
            <a:r>
              <a:rPr lang="ja-JP" altLang="en-US" sz="7111" dirty="0">
                <a:latin typeface="A-OTF 新ゴ Pro B" panose="020B0700000000000000" pitchFamily="34" charset="-128"/>
                <a:ea typeface="A-OTF 新ゴ Pro B" panose="020B0700000000000000" pitchFamily="34" charset="-128"/>
              </a:rPr>
              <a:t>本日の内容</a:t>
            </a:r>
            <a:endParaRPr lang="en-US" altLang="ja-JP" sz="7111" dirty="0">
              <a:latin typeface="A-OTF 新ゴ Pro B" panose="020B0700000000000000" pitchFamily="34" charset="-128"/>
              <a:ea typeface="A-OTF 新ゴ Pro B" panose="020B0700000000000000" pitchFamily="34" charset="-128"/>
            </a:endParaRPr>
          </a:p>
        </p:txBody>
      </p:sp>
      <p:pic>
        <p:nvPicPr>
          <p:cNvPr id="6" name="Picture 2" descr="imagesP84CY840">
            <a:extLst>
              <a:ext uri="{FF2B5EF4-FFF2-40B4-BE49-F238E27FC236}">
                <a16:creationId xmlns:a16="http://schemas.microsoft.com/office/drawing/2014/main" id="{FAFB90F1-CF7E-411D-BFAF-743308F5745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277939" y="10951221"/>
            <a:ext cx="3761931" cy="3761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images9P3A71P6">
            <a:extLst>
              <a:ext uri="{FF2B5EF4-FFF2-40B4-BE49-F238E27FC236}">
                <a16:creationId xmlns:a16="http://schemas.microsoft.com/office/drawing/2014/main" id="{016494A4-4853-4BF2-8A68-2B0193FB420B}"/>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5240600" y="9024882"/>
            <a:ext cx="2999950" cy="2999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050-free-icon">
            <a:extLst>
              <a:ext uri="{FF2B5EF4-FFF2-40B4-BE49-F238E27FC236}">
                <a16:creationId xmlns:a16="http://schemas.microsoft.com/office/drawing/2014/main" id="{33882663-E8E4-4F0B-AACA-E3DF3B0642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81935" y="7048057"/>
            <a:ext cx="2633068" cy="26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17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線コネクタ 8"/>
          <p:cNvCxnSpPr/>
          <p:nvPr/>
        </p:nvCxnSpPr>
        <p:spPr>
          <a:xfrm flipV="1">
            <a:off x="10860124" y="2032149"/>
            <a:ext cx="0" cy="5870079"/>
          </a:xfrm>
          <a:prstGeom prst="line">
            <a:avLst/>
          </a:prstGeom>
          <a:ln w="57150" cmpd="sng">
            <a:solidFill>
              <a:srgbClr val="3399FF"/>
            </a:solidFill>
          </a:ln>
          <a:effectLst/>
        </p:spPr>
        <p:style>
          <a:lnRef idx="2">
            <a:schemeClr val="accent1"/>
          </a:lnRef>
          <a:fillRef idx="0">
            <a:schemeClr val="accent1"/>
          </a:fillRef>
          <a:effectRef idx="1">
            <a:schemeClr val="accent1"/>
          </a:effectRef>
          <a:fontRef idx="minor">
            <a:schemeClr val="tx1"/>
          </a:fontRef>
        </p:style>
      </p:cxnSp>
      <p:sp>
        <p:nvSpPr>
          <p:cNvPr id="27" name="WordArt 12">
            <a:extLst>
              <a:ext uri="{FF2B5EF4-FFF2-40B4-BE49-F238E27FC236}">
                <a16:creationId xmlns:a16="http://schemas.microsoft.com/office/drawing/2014/main" id="{2753913D-6A90-46AD-AF3E-37BEFE9B820B}"/>
              </a:ext>
            </a:extLst>
          </p:cNvPr>
          <p:cNvSpPr>
            <a:spLocks noChangeArrowheads="1" noChangeShapeType="1" noTextEdit="1"/>
          </p:cNvSpPr>
          <p:nvPr/>
        </p:nvSpPr>
        <p:spPr bwMode="auto">
          <a:xfrm>
            <a:off x="8411640" y="9021920"/>
            <a:ext cx="2111836" cy="148586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Deflate">
              <a:avLst>
                <a:gd name="adj" fmla="val 0"/>
              </a:avLst>
            </a:prstTxWarp>
          </a:bodyPr>
          <a:lstStyle/>
          <a:p>
            <a:pPr algn="ctr"/>
            <a:endParaRPr lang="ja-JP" altLang="en-US" sz="6400" kern="10" dirty="0">
              <a:solidFill>
                <a:srgbClr val="000000"/>
              </a:solidFill>
              <a:latin typeface="ＤＦ超極太楷書体" panose="03000B09000000000000" pitchFamily="65" charset="-128"/>
              <a:ea typeface="ＤＦ超極太楷書体" panose="03000B09000000000000" pitchFamily="65" charset="-128"/>
            </a:endParaRPr>
          </a:p>
        </p:txBody>
      </p:sp>
      <p:sp>
        <p:nvSpPr>
          <p:cNvPr id="20" name="WordArt 12">
            <a:extLst>
              <a:ext uri="{FF2B5EF4-FFF2-40B4-BE49-F238E27FC236}">
                <a16:creationId xmlns:a16="http://schemas.microsoft.com/office/drawing/2014/main" id="{4B1DD355-564E-4C55-9F64-72908AA8254E}"/>
              </a:ext>
            </a:extLst>
          </p:cNvPr>
          <p:cNvSpPr>
            <a:spLocks noChangeArrowheads="1" noChangeShapeType="1" noTextEdit="1"/>
          </p:cNvSpPr>
          <p:nvPr/>
        </p:nvSpPr>
        <p:spPr bwMode="auto">
          <a:xfrm>
            <a:off x="489857" y="7731470"/>
            <a:ext cx="20476029" cy="852453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Deflate">
              <a:avLst>
                <a:gd name="adj" fmla="val 0"/>
              </a:avLst>
            </a:prstTxWarp>
          </a:bodyPr>
          <a:lstStyle/>
          <a:p>
            <a:r>
              <a:rPr lang="en-US" altLang="ja-JP" sz="6400" b="1" dirty="0"/>
              <a:t>2002</a:t>
            </a:r>
            <a:r>
              <a:rPr lang="ja-JP" altLang="en-US" sz="6400" b="1" dirty="0"/>
              <a:t>年～集団指導学習塾に入社</a:t>
            </a:r>
            <a:endParaRPr lang="en-US" altLang="ja-JP" sz="6400" b="1" dirty="0"/>
          </a:p>
          <a:p>
            <a:r>
              <a:rPr lang="en-US" altLang="ja-JP" sz="6400" b="1" dirty="0"/>
              <a:t>2004</a:t>
            </a:r>
            <a:r>
              <a:rPr lang="ja-JP" altLang="en-US" sz="6400" b="1" dirty="0"/>
              <a:t>年～教室長として、地域の生徒・保護者様と関わる</a:t>
            </a:r>
            <a:endParaRPr lang="en-US" altLang="ja-JP" sz="6400" b="1" dirty="0"/>
          </a:p>
          <a:p>
            <a:r>
              <a:rPr lang="en-US" altLang="ja-JP" sz="6400" b="1" dirty="0"/>
              <a:t>2011</a:t>
            </a:r>
            <a:r>
              <a:rPr lang="ja-JP" altLang="en-US" sz="6400" b="1" dirty="0"/>
              <a:t>年～地区の責任者として、地区の教育熱の向上への活動</a:t>
            </a:r>
            <a:endParaRPr lang="en-US" altLang="ja-JP" sz="6400" b="1" dirty="0"/>
          </a:p>
          <a:p>
            <a:r>
              <a:rPr lang="en-US" altLang="ja-JP" sz="6400" b="1" dirty="0"/>
              <a:t>2013</a:t>
            </a:r>
            <a:r>
              <a:rPr lang="ja-JP" altLang="en-US" sz="6400" b="1" dirty="0"/>
              <a:t>年～海外の本部長として、日本の塾文化を海外へ広める</a:t>
            </a:r>
            <a:endParaRPr lang="en-US" altLang="ja-JP" sz="6400" b="1" dirty="0"/>
          </a:p>
          <a:p>
            <a:r>
              <a:rPr lang="en-US" altLang="ja-JP" sz="6400" b="1" dirty="0"/>
              <a:t>2017</a:t>
            </a:r>
            <a:r>
              <a:rPr lang="ja-JP" altLang="en-US" sz="6400" b="1" dirty="0"/>
              <a:t>年～地区の責任者として、地区の塾を立ち上げて確立</a:t>
            </a:r>
            <a:endParaRPr lang="en-US" altLang="ja-JP" sz="6400" b="1" dirty="0"/>
          </a:p>
          <a:p>
            <a:r>
              <a:rPr lang="en-US" altLang="ja-JP" sz="6400" b="1" dirty="0"/>
              <a:t>2023</a:t>
            </a:r>
            <a:r>
              <a:rPr lang="ja-JP" altLang="en-US" sz="6400" b="1" dirty="0"/>
              <a:t>年～神奈川県の統括責任者として</a:t>
            </a:r>
            <a:endParaRPr lang="en-US" altLang="ja-JP" sz="6400" b="1" dirty="0"/>
          </a:p>
          <a:p>
            <a:r>
              <a:rPr lang="en-US" altLang="ja-JP" sz="6400" b="1" dirty="0"/>
              <a:t>2023</a:t>
            </a:r>
            <a:r>
              <a:rPr lang="ja-JP" altLang="en-US" sz="6400" b="1" dirty="0"/>
              <a:t>年</a:t>
            </a:r>
            <a:r>
              <a:rPr lang="en-US" altLang="ja-JP" sz="6400" b="1" dirty="0"/>
              <a:t>7</a:t>
            </a:r>
            <a:r>
              <a:rPr lang="ja-JP" altLang="en-US" sz="6400" b="1" dirty="0"/>
              <a:t>月　中央林間スタディーフィールドを担当致します。</a:t>
            </a:r>
          </a:p>
          <a:p>
            <a:pPr algn="ctr"/>
            <a:r>
              <a:rPr lang="ja-JP" altLang="en-US" sz="6400" kern="10" dirty="0">
                <a:solidFill>
                  <a:srgbClr val="000000"/>
                </a:solidFill>
                <a:latin typeface="ＤＦ超極太楷書体" panose="03000B09000000000000" pitchFamily="65" charset="-128"/>
                <a:ea typeface="ＤＦ超極太楷書体" panose="03000B09000000000000" pitchFamily="65" charset="-128"/>
              </a:rPr>
              <a:t>　　　</a:t>
            </a:r>
            <a:endParaRPr lang="en-US" altLang="zh-TW" sz="6400" kern="10" dirty="0">
              <a:solidFill>
                <a:srgbClr val="000000"/>
              </a:solidFill>
              <a:latin typeface="ＤＦ超極太楷書体" panose="03000B09000000000000" pitchFamily="65" charset="-128"/>
              <a:ea typeface="ＤＦ超極太楷書体" panose="03000B09000000000000" pitchFamily="65" charset="-128"/>
            </a:endParaRPr>
          </a:p>
        </p:txBody>
      </p:sp>
      <p:sp>
        <p:nvSpPr>
          <p:cNvPr id="3" name="WordArt 12">
            <a:extLst>
              <a:ext uri="{FF2B5EF4-FFF2-40B4-BE49-F238E27FC236}">
                <a16:creationId xmlns:a16="http://schemas.microsoft.com/office/drawing/2014/main" id="{338AE3B5-8234-A698-6EBD-C6C3F27A73D0}"/>
              </a:ext>
            </a:extLst>
          </p:cNvPr>
          <p:cNvSpPr>
            <a:spLocks noChangeArrowheads="1" noChangeShapeType="1" noTextEdit="1"/>
          </p:cNvSpPr>
          <p:nvPr/>
        </p:nvSpPr>
        <p:spPr bwMode="auto">
          <a:xfrm>
            <a:off x="11147623" y="855174"/>
            <a:ext cx="9818263" cy="5375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Deflate">
              <a:avLst>
                <a:gd name="adj" fmla="val 0"/>
              </a:avLst>
            </a:prstTxWarp>
          </a:bodyPr>
          <a:lstStyle/>
          <a:p>
            <a:r>
              <a:rPr lang="ja-JP" altLang="en-US" sz="6400" b="1" dirty="0"/>
              <a:t>スタディーフィールド</a:t>
            </a:r>
            <a:endParaRPr lang="en-US" altLang="ja-JP" sz="6400" b="1" dirty="0"/>
          </a:p>
          <a:p>
            <a:r>
              <a:rPr lang="ja-JP" altLang="en-US" sz="6400" b="1" dirty="0"/>
              <a:t>教室長　岡　成宏</a:t>
            </a:r>
          </a:p>
          <a:p>
            <a:pPr algn="ctr"/>
            <a:r>
              <a:rPr lang="ja-JP" altLang="en-US" sz="6400" kern="10" dirty="0">
                <a:solidFill>
                  <a:srgbClr val="000000"/>
                </a:solidFill>
                <a:latin typeface="ＤＦ超極太楷書体" panose="03000B09000000000000" pitchFamily="65" charset="-128"/>
                <a:ea typeface="ＤＦ超極太楷書体" panose="03000B09000000000000" pitchFamily="65" charset="-128"/>
              </a:rPr>
              <a:t>　　　</a:t>
            </a:r>
            <a:endParaRPr lang="en-US" altLang="zh-TW" sz="6400" kern="10" dirty="0">
              <a:solidFill>
                <a:srgbClr val="000000"/>
              </a:solidFill>
              <a:latin typeface="ＤＦ超極太楷書体" panose="03000B09000000000000" pitchFamily="65" charset="-128"/>
              <a:ea typeface="ＤＦ超極太楷書体" panose="03000B09000000000000" pitchFamily="65" charset="-128"/>
            </a:endParaRPr>
          </a:p>
        </p:txBody>
      </p:sp>
      <p:sp>
        <p:nvSpPr>
          <p:cNvPr id="4" name="テキスト ボックス 3">
            <a:extLst>
              <a:ext uri="{FF2B5EF4-FFF2-40B4-BE49-F238E27FC236}">
                <a16:creationId xmlns:a16="http://schemas.microsoft.com/office/drawing/2014/main" id="{6164E85A-770E-36CD-255A-C16496FDE268}"/>
              </a:ext>
            </a:extLst>
          </p:cNvPr>
          <p:cNvSpPr txBox="1"/>
          <p:nvPr/>
        </p:nvSpPr>
        <p:spPr>
          <a:xfrm>
            <a:off x="11147623" y="4428579"/>
            <a:ext cx="2310169" cy="1077218"/>
          </a:xfrm>
          <a:prstGeom prst="rect">
            <a:avLst/>
          </a:prstGeom>
          <a:noFill/>
        </p:spPr>
        <p:txBody>
          <a:bodyPr wrap="square">
            <a:spAutoFit/>
          </a:bodyPr>
          <a:lstStyle/>
          <a:p>
            <a:r>
              <a:rPr lang="ja-JP" altLang="en-US" sz="6400" b="1" dirty="0"/>
              <a:t>趣味</a:t>
            </a:r>
            <a:r>
              <a:rPr lang="ja-JP" altLang="en-US" sz="4266" b="1" dirty="0"/>
              <a:t>　　　　　　　</a:t>
            </a:r>
            <a:endParaRPr lang="en-US" altLang="ja-JP" sz="4266" b="1" dirty="0"/>
          </a:p>
        </p:txBody>
      </p:sp>
      <p:sp>
        <p:nvSpPr>
          <p:cNvPr id="5" name="テキスト ボックス 4">
            <a:extLst>
              <a:ext uri="{FF2B5EF4-FFF2-40B4-BE49-F238E27FC236}">
                <a16:creationId xmlns:a16="http://schemas.microsoft.com/office/drawing/2014/main" id="{16174967-21A3-BD33-4B56-A96DF7EF87FB}"/>
              </a:ext>
            </a:extLst>
          </p:cNvPr>
          <p:cNvSpPr txBox="1"/>
          <p:nvPr/>
        </p:nvSpPr>
        <p:spPr>
          <a:xfrm>
            <a:off x="12902851" y="4649391"/>
            <a:ext cx="5512530" cy="967829"/>
          </a:xfrm>
          <a:prstGeom prst="rect">
            <a:avLst/>
          </a:prstGeom>
          <a:noFill/>
        </p:spPr>
        <p:txBody>
          <a:bodyPr wrap="square">
            <a:spAutoFit/>
          </a:bodyPr>
          <a:lstStyle/>
          <a:p>
            <a:r>
              <a:rPr lang="ja-JP" altLang="en-US" sz="4266" b="1" dirty="0"/>
              <a:t>　</a:t>
            </a:r>
            <a:r>
              <a:rPr lang="ja-JP" altLang="en-US" sz="5689" b="1" dirty="0"/>
              <a:t>一人カラオケ</a:t>
            </a:r>
            <a:endParaRPr lang="en-US" altLang="ja-JP" sz="4266" b="1" dirty="0"/>
          </a:p>
        </p:txBody>
      </p:sp>
      <p:sp>
        <p:nvSpPr>
          <p:cNvPr id="7" name="テキスト ボックス 6">
            <a:extLst>
              <a:ext uri="{FF2B5EF4-FFF2-40B4-BE49-F238E27FC236}">
                <a16:creationId xmlns:a16="http://schemas.microsoft.com/office/drawing/2014/main" id="{4EAF989E-B460-7EFF-6F6D-676CBA1691B6}"/>
              </a:ext>
            </a:extLst>
          </p:cNvPr>
          <p:cNvSpPr txBox="1"/>
          <p:nvPr/>
        </p:nvSpPr>
        <p:spPr>
          <a:xfrm>
            <a:off x="11197396" y="6054804"/>
            <a:ext cx="2310169" cy="1077218"/>
          </a:xfrm>
          <a:prstGeom prst="rect">
            <a:avLst/>
          </a:prstGeom>
          <a:noFill/>
        </p:spPr>
        <p:txBody>
          <a:bodyPr wrap="square">
            <a:spAutoFit/>
          </a:bodyPr>
          <a:lstStyle/>
          <a:p>
            <a:r>
              <a:rPr lang="ja-JP" altLang="en-US" sz="6400" b="1" dirty="0"/>
              <a:t>特技</a:t>
            </a:r>
            <a:r>
              <a:rPr lang="ja-JP" altLang="en-US" sz="4266" b="1" dirty="0"/>
              <a:t>　　　　　　　</a:t>
            </a:r>
            <a:endParaRPr lang="en-US" altLang="ja-JP" sz="4266" b="1" dirty="0"/>
          </a:p>
        </p:txBody>
      </p:sp>
      <p:sp>
        <p:nvSpPr>
          <p:cNvPr id="8" name="テキスト ボックス 7">
            <a:extLst>
              <a:ext uri="{FF2B5EF4-FFF2-40B4-BE49-F238E27FC236}">
                <a16:creationId xmlns:a16="http://schemas.microsoft.com/office/drawing/2014/main" id="{34D84DC1-5ACC-C15A-60F4-55E52A5B79CC}"/>
              </a:ext>
            </a:extLst>
          </p:cNvPr>
          <p:cNvSpPr txBox="1"/>
          <p:nvPr/>
        </p:nvSpPr>
        <p:spPr>
          <a:xfrm>
            <a:off x="13779021" y="6197534"/>
            <a:ext cx="3103549" cy="967829"/>
          </a:xfrm>
          <a:prstGeom prst="rect">
            <a:avLst/>
          </a:prstGeom>
          <a:noFill/>
        </p:spPr>
        <p:txBody>
          <a:bodyPr wrap="square">
            <a:spAutoFit/>
          </a:bodyPr>
          <a:lstStyle/>
          <a:p>
            <a:r>
              <a:rPr lang="ja-JP" altLang="en-US" sz="4266" b="1" dirty="0"/>
              <a:t>　</a:t>
            </a:r>
            <a:r>
              <a:rPr lang="ja-JP" altLang="en-US" sz="5689" b="1" dirty="0"/>
              <a:t>剣道　　</a:t>
            </a:r>
            <a:endParaRPr lang="en-US" altLang="ja-JP" sz="4266" b="1" dirty="0"/>
          </a:p>
        </p:txBody>
      </p:sp>
      <p:sp>
        <p:nvSpPr>
          <p:cNvPr id="10" name="テキスト ボックス 9">
            <a:extLst>
              <a:ext uri="{FF2B5EF4-FFF2-40B4-BE49-F238E27FC236}">
                <a16:creationId xmlns:a16="http://schemas.microsoft.com/office/drawing/2014/main" id="{3CB4E34E-EACD-498A-6E1A-F2B772AAA1B3}"/>
              </a:ext>
            </a:extLst>
          </p:cNvPr>
          <p:cNvSpPr txBox="1"/>
          <p:nvPr/>
        </p:nvSpPr>
        <p:spPr>
          <a:xfrm>
            <a:off x="17932410" y="5920250"/>
            <a:ext cx="3476893" cy="1186607"/>
          </a:xfrm>
          <a:prstGeom prst="rect">
            <a:avLst/>
          </a:prstGeom>
          <a:noFill/>
        </p:spPr>
        <p:txBody>
          <a:bodyPr wrap="square">
            <a:spAutoFit/>
          </a:bodyPr>
          <a:lstStyle/>
          <a:p>
            <a:r>
              <a:rPr lang="en-US" altLang="ja-JP" sz="5689" b="1" dirty="0"/>
              <a:t>4</a:t>
            </a:r>
            <a:r>
              <a:rPr lang="ja-JP" altLang="en-US" sz="5689" b="1" dirty="0"/>
              <a:t>段</a:t>
            </a:r>
            <a:r>
              <a:rPr lang="ja-JP" altLang="en-US" sz="7111" b="1" dirty="0"/>
              <a:t>　　</a:t>
            </a:r>
            <a:endParaRPr lang="en-US" altLang="ja-JP" sz="5689" b="1" dirty="0"/>
          </a:p>
        </p:txBody>
      </p:sp>
      <p:sp>
        <p:nvSpPr>
          <p:cNvPr id="11" name="テキスト ボックス 10">
            <a:extLst>
              <a:ext uri="{FF2B5EF4-FFF2-40B4-BE49-F238E27FC236}">
                <a16:creationId xmlns:a16="http://schemas.microsoft.com/office/drawing/2014/main" id="{B0B27A38-5A77-A8D3-C521-12A028531E55}"/>
              </a:ext>
            </a:extLst>
          </p:cNvPr>
          <p:cNvSpPr txBox="1"/>
          <p:nvPr/>
        </p:nvSpPr>
        <p:spPr>
          <a:xfrm>
            <a:off x="17932411" y="4653516"/>
            <a:ext cx="3476893" cy="530017"/>
          </a:xfrm>
          <a:prstGeom prst="rect">
            <a:avLst/>
          </a:prstGeom>
          <a:noFill/>
        </p:spPr>
        <p:txBody>
          <a:bodyPr wrap="square">
            <a:spAutoFit/>
          </a:bodyPr>
          <a:lstStyle/>
          <a:p>
            <a:r>
              <a:rPr lang="ja-JP" altLang="en-US" sz="2133" b="1" dirty="0"/>
              <a:t>バックナンバー</a:t>
            </a:r>
            <a:r>
              <a:rPr lang="ja-JP" altLang="en-US" sz="2844" b="1" dirty="0"/>
              <a:t>　　</a:t>
            </a:r>
            <a:endParaRPr lang="en-US" altLang="ja-JP" sz="2133" b="1" dirty="0"/>
          </a:p>
        </p:txBody>
      </p:sp>
      <p:sp>
        <p:nvSpPr>
          <p:cNvPr id="12" name="テキスト ボックス 11">
            <a:extLst>
              <a:ext uri="{FF2B5EF4-FFF2-40B4-BE49-F238E27FC236}">
                <a16:creationId xmlns:a16="http://schemas.microsoft.com/office/drawing/2014/main" id="{D0832B31-E641-0C78-90AC-61AD6676C174}"/>
              </a:ext>
            </a:extLst>
          </p:cNvPr>
          <p:cNvSpPr txBox="1"/>
          <p:nvPr/>
        </p:nvSpPr>
        <p:spPr>
          <a:xfrm>
            <a:off x="19300429" y="4961707"/>
            <a:ext cx="2108875" cy="530017"/>
          </a:xfrm>
          <a:prstGeom prst="rect">
            <a:avLst/>
          </a:prstGeom>
          <a:noFill/>
        </p:spPr>
        <p:txBody>
          <a:bodyPr wrap="square">
            <a:spAutoFit/>
          </a:bodyPr>
          <a:lstStyle/>
          <a:p>
            <a:r>
              <a:rPr lang="ja-JP" altLang="en-US" sz="2133" b="1" dirty="0"/>
              <a:t>精密採点</a:t>
            </a:r>
            <a:r>
              <a:rPr lang="en-US" altLang="ja-JP" sz="2133" b="1" dirty="0"/>
              <a:t>95</a:t>
            </a:r>
            <a:r>
              <a:rPr lang="ja-JP" altLang="en-US" sz="2133" b="1" dirty="0"/>
              <a:t>点</a:t>
            </a:r>
            <a:r>
              <a:rPr lang="ja-JP" altLang="en-US" sz="2844" b="1" dirty="0"/>
              <a:t>　</a:t>
            </a:r>
            <a:endParaRPr lang="en-US" altLang="ja-JP" sz="2133" b="1" dirty="0"/>
          </a:p>
        </p:txBody>
      </p:sp>
      <p:pic>
        <p:nvPicPr>
          <p:cNvPr id="6" name="図 5">
            <a:extLst>
              <a:ext uri="{FF2B5EF4-FFF2-40B4-BE49-F238E27FC236}">
                <a16:creationId xmlns:a16="http://schemas.microsoft.com/office/drawing/2014/main" id="{48E4CBC3-8B35-4BD3-1337-7F92451C8208}"/>
              </a:ext>
            </a:extLst>
          </p:cNvPr>
          <p:cNvPicPr>
            <a:picLocks noChangeAspect="1"/>
          </p:cNvPicPr>
          <p:nvPr/>
        </p:nvPicPr>
        <p:blipFill>
          <a:blip r:embed="rId3"/>
          <a:stretch>
            <a:fillRect/>
          </a:stretch>
        </p:blipFill>
        <p:spPr>
          <a:xfrm>
            <a:off x="73295" y="185642"/>
            <a:ext cx="10852645" cy="7175343"/>
          </a:xfrm>
          <a:prstGeom prst="rect">
            <a:avLst/>
          </a:prstGeom>
        </p:spPr>
      </p:pic>
    </p:spTree>
    <p:extLst>
      <p:ext uri="{BB962C8B-B14F-4D97-AF65-F5344CB8AC3E}">
        <p14:creationId xmlns:p14="http://schemas.microsoft.com/office/powerpoint/2010/main" val="310141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50E06D-6419-BA6D-B489-0D275991501B}"/>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18C9941D-5704-3A86-6EF7-3E28B1B06EC4}"/>
              </a:ext>
            </a:extLst>
          </p:cNvPr>
          <p:cNvPicPr>
            <a:picLocks noGrp="1" noChangeAspect="1"/>
          </p:cNvPicPr>
          <p:nvPr>
            <p:ph idx="1"/>
          </p:nvPr>
        </p:nvPicPr>
        <p:blipFill>
          <a:blip r:embed="rId2"/>
          <a:stretch>
            <a:fillRect/>
          </a:stretch>
        </p:blipFill>
        <p:spPr>
          <a:xfrm>
            <a:off x="904356" y="669073"/>
            <a:ext cx="19865426" cy="15009541"/>
          </a:xfrm>
        </p:spPr>
      </p:pic>
    </p:spTree>
    <p:extLst>
      <p:ext uri="{BB962C8B-B14F-4D97-AF65-F5344CB8AC3E}">
        <p14:creationId xmlns:p14="http://schemas.microsoft.com/office/powerpoint/2010/main" val="24831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B4F26E-0E46-2D5A-717B-914FD7C04F2D}"/>
              </a:ext>
            </a:extLst>
          </p:cNvPr>
          <p:cNvSpPr>
            <a:spLocks noGrp="1"/>
          </p:cNvSpPr>
          <p:nvPr>
            <p:ph type="title"/>
          </p:nvPr>
        </p:nvSpPr>
        <p:spPr/>
        <p:txBody>
          <a:bodyPr/>
          <a:lstStyle/>
          <a:p>
            <a:endParaRPr kumimoji="1" lang="ja-JP" altLang="en-US" dirty="0"/>
          </a:p>
        </p:txBody>
      </p:sp>
      <p:pic>
        <p:nvPicPr>
          <p:cNvPr id="5" name="コンテンツ プレースホルダー 4">
            <a:extLst>
              <a:ext uri="{FF2B5EF4-FFF2-40B4-BE49-F238E27FC236}">
                <a16:creationId xmlns:a16="http://schemas.microsoft.com/office/drawing/2014/main" id="{D506D9E3-587E-4D47-F1C1-8035D4B8BCC9}"/>
              </a:ext>
            </a:extLst>
          </p:cNvPr>
          <p:cNvPicPr>
            <a:picLocks noGrp="1" noChangeAspect="1"/>
          </p:cNvPicPr>
          <p:nvPr>
            <p:ph idx="1"/>
          </p:nvPr>
        </p:nvPicPr>
        <p:blipFill>
          <a:blip r:embed="rId2"/>
          <a:stretch>
            <a:fillRect/>
          </a:stretch>
        </p:blipFill>
        <p:spPr>
          <a:xfrm>
            <a:off x="825191" y="936702"/>
            <a:ext cx="19960666" cy="14630400"/>
          </a:xfrm>
        </p:spPr>
      </p:pic>
    </p:spTree>
    <p:extLst>
      <p:ext uri="{BB962C8B-B14F-4D97-AF65-F5344CB8AC3E}">
        <p14:creationId xmlns:p14="http://schemas.microsoft.com/office/powerpoint/2010/main" val="729160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2CF1B9-D89B-D552-1D81-71CE6155B09A}"/>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8881C645-58B2-DFA1-D185-1B1A26B39AD6}"/>
              </a:ext>
            </a:extLst>
          </p:cNvPr>
          <p:cNvPicPr>
            <a:picLocks noGrp="1" noChangeAspect="1"/>
          </p:cNvPicPr>
          <p:nvPr>
            <p:ph idx="1"/>
          </p:nvPr>
        </p:nvPicPr>
        <p:blipFill>
          <a:blip r:embed="rId2"/>
          <a:stretch>
            <a:fillRect/>
          </a:stretch>
        </p:blipFill>
        <p:spPr>
          <a:xfrm>
            <a:off x="951271" y="825189"/>
            <a:ext cx="19994474" cy="14451981"/>
          </a:xfrm>
        </p:spPr>
      </p:pic>
    </p:spTree>
    <p:extLst>
      <p:ext uri="{BB962C8B-B14F-4D97-AF65-F5344CB8AC3E}">
        <p14:creationId xmlns:p14="http://schemas.microsoft.com/office/powerpoint/2010/main" val="3911553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53E38B-76F2-3DBC-1190-F7FA860B537F}"/>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871F8808-2A37-6DC4-4BF6-BBF6A9DB9724}"/>
              </a:ext>
            </a:extLst>
          </p:cNvPr>
          <p:cNvPicPr>
            <a:picLocks noGrp="1" noChangeAspect="1"/>
          </p:cNvPicPr>
          <p:nvPr>
            <p:ph idx="1"/>
          </p:nvPr>
        </p:nvPicPr>
        <p:blipFill>
          <a:blip r:embed="rId2"/>
          <a:stretch>
            <a:fillRect/>
          </a:stretch>
        </p:blipFill>
        <p:spPr>
          <a:xfrm>
            <a:off x="826921" y="869795"/>
            <a:ext cx="19985580" cy="14585795"/>
          </a:xfrm>
        </p:spPr>
      </p:pic>
    </p:spTree>
    <p:extLst>
      <p:ext uri="{BB962C8B-B14F-4D97-AF65-F5344CB8AC3E}">
        <p14:creationId xmlns:p14="http://schemas.microsoft.com/office/powerpoint/2010/main" val="363271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EF1DE8-E57E-6079-9885-3ADCAA03733A}"/>
              </a:ext>
            </a:extLst>
          </p:cNvPr>
          <p:cNvSpPr>
            <a:spLocks noGrp="1"/>
          </p:cNvSpPr>
          <p:nvPr>
            <p:ph type="title"/>
          </p:nvPr>
        </p:nvSpPr>
        <p:spPr/>
        <p:txBody>
          <a:bodyPr/>
          <a:lstStyle/>
          <a:p>
            <a:endParaRPr kumimoji="1" lang="ja-JP" altLang="en-US" dirty="0"/>
          </a:p>
        </p:txBody>
      </p:sp>
      <p:pic>
        <p:nvPicPr>
          <p:cNvPr id="5" name="コンテンツ プレースホルダー 4">
            <a:extLst>
              <a:ext uri="{FF2B5EF4-FFF2-40B4-BE49-F238E27FC236}">
                <a16:creationId xmlns:a16="http://schemas.microsoft.com/office/drawing/2014/main" id="{2BFCC7A1-9CCC-5FAD-A3F1-3EA327AA4D38}"/>
              </a:ext>
            </a:extLst>
          </p:cNvPr>
          <p:cNvPicPr>
            <a:picLocks noGrp="1" noChangeAspect="1"/>
          </p:cNvPicPr>
          <p:nvPr>
            <p:ph idx="1"/>
          </p:nvPr>
        </p:nvPicPr>
        <p:blipFill>
          <a:blip r:embed="rId2"/>
          <a:stretch>
            <a:fillRect/>
          </a:stretch>
        </p:blipFill>
        <p:spPr>
          <a:xfrm>
            <a:off x="1172536" y="914400"/>
            <a:ext cx="19613318" cy="14474283"/>
          </a:xfrm>
        </p:spPr>
      </p:pic>
    </p:spTree>
    <p:extLst>
      <p:ext uri="{BB962C8B-B14F-4D97-AF65-F5344CB8AC3E}">
        <p14:creationId xmlns:p14="http://schemas.microsoft.com/office/powerpoint/2010/main" val="396832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C42345-23FF-A87F-621B-1F8605DD83BB}"/>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1610E1EC-42D0-A562-90EF-D033EB817AB9}"/>
              </a:ext>
            </a:extLst>
          </p:cNvPr>
          <p:cNvPicPr>
            <a:picLocks noGrp="1" noChangeAspect="1"/>
          </p:cNvPicPr>
          <p:nvPr>
            <p:ph idx="1"/>
          </p:nvPr>
        </p:nvPicPr>
        <p:blipFill>
          <a:blip r:embed="rId2"/>
          <a:stretch>
            <a:fillRect/>
          </a:stretch>
        </p:blipFill>
        <p:spPr>
          <a:xfrm>
            <a:off x="906053" y="1003610"/>
            <a:ext cx="20153378" cy="14340468"/>
          </a:xfrm>
        </p:spPr>
      </p:pic>
    </p:spTree>
    <p:extLst>
      <p:ext uri="{BB962C8B-B14F-4D97-AF65-F5344CB8AC3E}">
        <p14:creationId xmlns:p14="http://schemas.microsoft.com/office/powerpoint/2010/main" val="2664266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705611" y="3937370"/>
            <a:ext cx="18262916" cy="5782545"/>
          </a:xfrm>
          <a:prstGeom prst="rect">
            <a:avLst/>
          </a:prstGeom>
          <a:noFill/>
        </p:spPr>
        <p:txBody>
          <a:bodyPr wrap="square">
            <a:spAutoFit/>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defRPr/>
            </a:pPr>
            <a:r>
              <a:rPr lang="en-US" altLang="ja-JP" sz="14222"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2</a:t>
            </a:r>
            <a:r>
              <a:rPr lang="ja-JP" altLang="en-US" sz="14222"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a:t>
            </a:r>
            <a:r>
              <a:rPr lang="ja-JP" altLang="en-US" sz="11377"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スタディーフィールド　　　</a:t>
            </a:r>
            <a:endParaRPr lang="en-US" altLang="ja-JP" sz="11377"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endParaRPr>
          </a:p>
          <a:p>
            <a:pPr>
              <a:defRPr/>
            </a:pPr>
            <a:endParaRPr lang="en-US" altLang="ja-JP" sz="11377"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endParaRPr>
          </a:p>
          <a:p>
            <a:pPr>
              <a:defRPr/>
            </a:pPr>
            <a:r>
              <a:rPr lang="ja-JP" altLang="en-US" sz="11377"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　　　他の塾との違い</a:t>
            </a:r>
            <a:endParaRPr lang="en-US" altLang="ja-JP" sz="11377"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endParaRPr>
          </a:p>
        </p:txBody>
      </p:sp>
    </p:spTree>
    <p:extLst>
      <p:ext uri="{BB962C8B-B14F-4D97-AF65-F5344CB8AC3E}">
        <p14:creationId xmlns:p14="http://schemas.microsoft.com/office/powerpoint/2010/main" val="1877429614"/>
      </p:ext>
    </p:extLst>
  </p:cSld>
  <p:clrMapOvr>
    <a:masterClrMapping/>
  </p:clrMapOvr>
  <mc:AlternateContent xmlns:mc="http://schemas.openxmlformats.org/markup-compatibility/2006" xmlns:p14="http://schemas.microsoft.com/office/powerpoint/2010/main">
    <mc:Choice Requires="p14">
      <p:transition spd="slow" p14:dur="1500" advTm="1872">
        <p14:reveal/>
      </p:transition>
    </mc:Choice>
    <mc:Fallback xmlns="">
      <p:transition spd="slow" advTm="1872">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0F32BA9-7530-2ED3-F7C2-E90BC564026C}"/>
              </a:ext>
            </a:extLst>
          </p:cNvPr>
          <p:cNvSpPr/>
          <p:nvPr/>
        </p:nvSpPr>
        <p:spPr>
          <a:xfrm>
            <a:off x="5050971" y="513053"/>
            <a:ext cx="10725357" cy="1177245"/>
          </a:xfrm>
          <a:prstGeom prst="rect">
            <a:avLst/>
          </a:prstGeom>
          <a:noFill/>
        </p:spPr>
        <p:txBody>
          <a:bodyPr wrap="square" lIns="68580" tIns="34290" rIns="68580" bIns="34290">
            <a:spAutoFit/>
          </a:bodyPr>
          <a:lstStyle/>
          <a:p>
            <a:pPr algn="ctr"/>
            <a:r>
              <a:rPr lang="ja-JP" altLang="en-US" sz="7200" dirty="0">
                <a:ln w="0"/>
                <a:effectLst>
                  <a:outerShdw blurRad="38100" dist="19050" dir="2700000" algn="tl" rotWithShape="0">
                    <a:schemeClr val="dk1">
                      <a:alpha val="40000"/>
                    </a:schemeClr>
                  </a:outerShdw>
                </a:effectLst>
                <a:latin typeface="HGS創英角ｺﾞｼｯｸUB" panose="020B0900000000000000" pitchFamily="50" charset="-128"/>
                <a:ea typeface="HGS創英角ｺﾞｼｯｸUB" panose="020B0900000000000000" pitchFamily="50" charset="-128"/>
              </a:rPr>
              <a:t>集団・個別の強み・弱み</a:t>
            </a:r>
          </a:p>
        </p:txBody>
      </p:sp>
      <p:graphicFrame>
        <p:nvGraphicFramePr>
          <p:cNvPr id="12" name="オブジェクト 11">
            <a:extLst>
              <a:ext uri="{FF2B5EF4-FFF2-40B4-BE49-F238E27FC236}">
                <a16:creationId xmlns:a16="http://schemas.microsoft.com/office/drawing/2014/main" id="{1811D0AB-AF8C-DE05-FD7C-BFC0F090932C}"/>
              </a:ext>
            </a:extLst>
          </p:cNvPr>
          <p:cNvGraphicFramePr>
            <a:graphicFrameLocks noChangeAspect="1"/>
          </p:cNvGraphicFramePr>
          <p:nvPr>
            <p:extLst>
              <p:ext uri="{D42A27DB-BD31-4B8C-83A1-F6EECF244321}">
                <p14:modId xmlns:p14="http://schemas.microsoft.com/office/powerpoint/2010/main" val="1195869397"/>
              </p:ext>
            </p:extLst>
          </p:nvPr>
        </p:nvGraphicFramePr>
        <p:xfrm>
          <a:off x="853369" y="2448771"/>
          <a:ext cx="19502203" cy="4615884"/>
        </p:xfrm>
        <a:graphic>
          <a:graphicData uri="http://schemas.openxmlformats.org/presentationml/2006/ole">
            <mc:AlternateContent xmlns:mc="http://schemas.openxmlformats.org/markup-compatibility/2006">
              <mc:Choice xmlns:v="urn:schemas-microsoft-com:vml" Requires="v">
                <p:oleObj name="Worksheet" r:id="rId2" imgW="10306208" imgH="1304815" progId="Excel.Sheet.12">
                  <p:embed/>
                </p:oleObj>
              </mc:Choice>
              <mc:Fallback>
                <p:oleObj name="Worksheet" r:id="rId2" imgW="10306208" imgH="1304815" progId="Excel.Sheet.12">
                  <p:embed/>
                  <p:pic>
                    <p:nvPicPr>
                      <p:cNvPr id="0" name=""/>
                      <p:cNvPicPr/>
                      <p:nvPr/>
                    </p:nvPicPr>
                    <p:blipFill>
                      <a:blip r:embed="rId3"/>
                      <a:stretch>
                        <a:fillRect/>
                      </a:stretch>
                    </p:blipFill>
                    <p:spPr>
                      <a:xfrm>
                        <a:off x="853369" y="2448771"/>
                        <a:ext cx="19502203" cy="4615884"/>
                      </a:xfrm>
                      <a:prstGeom prst="rect">
                        <a:avLst/>
                      </a:prstGeom>
                    </p:spPr>
                  </p:pic>
                </p:oleObj>
              </mc:Fallback>
            </mc:AlternateContent>
          </a:graphicData>
        </a:graphic>
      </p:graphicFrame>
      <p:graphicFrame>
        <p:nvGraphicFramePr>
          <p:cNvPr id="13" name="オブジェクト 12">
            <a:extLst>
              <a:ext uri="{FF2B5EF4-FFF2-40B4-BE49-F238E27FC236}">
                <a16:creationId xmlns:a16="http://schemas.microsoft.com/office/drawing/2014/main" id="{8B35406B-41E6-EDA4-F1C3-BC0DAFF162D5}"/>
              </a:ext>
            </a:extLst>
          </p:cNvPr>
          <p:cNvGraphicFramePr>
            <a:graphicFrameLocks noChangeAspect="1"/>
          </p:cNvGraphicFramePr>
          <p:nvPr>
            <p:extLst>
              <p:ext uri="{D42A27DB-BD31-4B8C-83A1-F6EECF244321}">
                <p14:modId xmlns:p14="http://schemas.microsoft.com/office/powerpoint/2010/main" val="3284065314"/>
              </p:ext>
            </p:extLst>
          </p:nvPr>
        </p:nvGraphicFramePr>
        <p:xfrm>
          <a:off x="853369" y="8128000"/>
          <a:ext cx="19481071" cy="7169884"/>
        </p:xfrm>
        <a:graphic>
          <a:graphicData uri="http://schemas.openxmlformats.org/presentationml/2006/ole">
            <mc:AlternateContent xmlns:mc="http://schemas.openxmlformats.org/markup-compatibility/2006">
              <mc:Choice xmlns:v="urn:schemas-microsoft-com:vml" Requires="v">
                <p:oleObj name="Worksheet" r:id="rId4" imgW="10306208" imgH="1838373" progId="Excel.Sheet.12">
                  <p:embed/>
                </p:oleObj>
              </mc:Choice>
              <mc:Fallback>
                <p:oleObj name="Worksheet" r:id="rId4" imgW="10306208" imgH="1838373" progId="Excel.Sheet.12">
                  <p:embed/>
                  <p:pic>
                    <p:nvPicPr>
                      <p:cNvPr id="0" name=""/>
                      <p:cNvPicPr/>
                      <p:nvPr/>
                    </p:nvPicPr>
                    <p:blipFill>
                      <a:blip r:embed="rId5"/>
                      <a:stretch>
                        <a:fillRect/>
                      </a:stretch>
                    </p:blipFill>
                    <p:spPr>
                      <a:xfrm>
                        <a:off x="853369" y="8128000"/>
                        <a:ext cx="19481071" cy="7169884"/>
                      </a:xfrm>
                      <a:prstGeom prst="rect">
                        <a:avLst/>
                      </a:prstGeom>
                    </p:spPr>
                  </p:pic>
                </p:oleObj>
              </mc:Fallback>
            </mc:AlternateContent>
          </a:graphicData>
        </a:graphic>
      </p:graphicFrame>
    </p:spTree>
    <p:extLst>
      <p:ext uri="{BB962C8B-B14F-4D97-AF65-F5344CB8AC3E}">
        <p14:creationId xmlns:p14="http://schemas.microsoft.com/office/powerpoint/2010/main" val="32492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7F00B6A-6CB0-4B4F-B3CC-D20CCF8FB489}"/>
              </a:ext>
            </a:extLst>
          </p:cNvPr>
          <p:cNvSpPr txBox="1"/>
          <p:nvPr/>
        </p:nvSpPr>
        <p:spPr>
          <a:xfrm>
            <a:off x="762679" y="1014598"/>
            <a:ext cx="4574432" cy="830997"/>
          </a:xfrm>
          <a:prstGeom prst="rect">
            <a:avLst/>
          </a:prstGeom>
          <a:noFill/>
        </p:spPr>
        <p:txBody>
          <a:bodyPr wrap="square">
            <a:spAutoFit/>
          </a:bodyPr>
          <a:lstStyle/>
          <a:p>
            <a:r>
              <a:rPr lang="en-US" altLang="ja-JP" sz="3600" dirty="0">
                <a:solidFill>
                  <a:srgbClr val="000000"/>
                </a:solidFill>
                <a:latin typeface="HGP創英角ｺﾞｼｯｸUB" panose="020B0900000000000000" pitchFamily="50" charset="-128"/>
                <a:ea typeface="HGP創英角ｺﾞｼｯｸUB" panose="020B0900000000000000" pitchFamily="50" charset="-128"/>
              </a:rPr>
              <a:t>【</a:t>
            </a:r>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指導理念</a:t>
            </a:r>
            <a:r>
              <a:rPr lang="en-US" altLang="ja-JP" sz="3600" dirty="0">
                <a:solidFill>
                  <a:srgbClr val="000000"/>
                </a:solidFill>
                <a:latin typeface="HGP創英角ｺﾞｼｯｸUB" panose="020B0900000000000000" pitchFamily="50" charset="-128"/>
                <a:ea typeface="HGP創英角ｺﾞｼｯｸUB" panose="020B0900000000000000" pitchFamily="50" charset="-128"/>
              </a:rPr>
              <a:t>】</a:t>
            </a:r>
            <a:endParaRPr lang="ja-JP" altLang="en-US" sz="3600" dirty="0">
              <a:latin typeface="HGP創英角ｺﾞｼｯｸUB" panose="020B0900000000000000" pitchFamily="50" charset="-128"/>
              <a:ea typeface="HGP創英角ｺﾞｼｯｸUB" panose="020B0900000000000000" pitchFamily="50" charset="-128"/>
            </a:endParaRPr>
          </a:p>
        </p:txBody>
      </p:sp>
      <p:sp>
        <p:nvSpPr>
          <p:cNvPr id="27" name="テキスト ボックス 26">
            <a:extLst>
              <a:ext uri="{FF2B5EF4-FFF2-40B4-BE49-F238E27FC236}">
                <a16:creationId xmlns:a16="http://schemas.microsoft.com/office/drawing/2014/main" id="{D49D4D1E-E687-4E02-BF89-0500A6641E79}"/>
              </a:ext>
            </a:extLst>
          </p:cNvPr>
          <p:cNvSpPr txBox="1"/>
          <p:nvPr/>
        </p:nvSpPr>
        <p:spPr>
          <a:xfrm>
            <a:off x="4419600" y="4285933"/>
            <a:ext cx="11430000" cy="769441"/>
          </a:xfrm>
          <a:prstGeom prst="rect">
            <a:avLst/>
          </a:prstGeom>
          <a:noFill/>
        </p:spPr>
        <p:txBody>
          <a:bodyPr wrap="square">
            <a:spAutoFit/>
          </a:bodyPr>
          <a:lstStyle/>
          <a:p>
            <a:r>
              <a:rPr lang="en-US" altLang="ja-JP" sz="3600" dirty="0">
                <a:solidFill>
                  <a:srgbClr val="000000"/>
                </a:solidFill>
                <a:latin typeface="HGP創英角ｺﾞｼｯｸUB" panose="020B0900000000000000" pitchFamily="50" charset="-128"/>
                <a:ea typeface="HGP創英角ｺﾞｼｯｸUB" panose="020B0900000000000000" pitchFamily="50" charset="-128"/>
              </a:rPr>
              <a:t>【</a:t>
            </a:r>
            <a:r>
              <a:rPr lang="ja-JP" altLang="en-US" sz="4400" dirty="0">
                <a:solidFill>
                  <a:srgbClr val="000000"/>
                </a:solidFill>
                <a:latin typeface="HGP創英角ｺﾞｼｯｸUB" panose="020B0900000000000000" pitchFamily="50" charset="-128"/>
                <a:ea typeface="HGP創英角ｺﾞｼｯｸUB" panose="020B0900000000000000" pitchFamily="50" charset="-128"/>
              </a:rPr>
              <a:t>スタディーフィールド　５つのココがちがう！</a:t>
            </a:r>
            <a:r>
              <a:rPr lang="en-US" altLang="ja-JP" sz="3600" dirty="0">
                <a:solidFill>
                  <a:srgbClr val="000000"/>
                </a:solidFill>
                <a:latin typeface="HGP創英角ｺﾞｼｯｸUB" panose="020B0900000000000000" pitchFamily="50" charset="-128"/>
                <a:ea typeface="HGP創英角ｺﾞｼｯｸUB" panose="020B0900000000000000" pitchFamily="50" charset="-128"/>
              </a:rPr>
              <a:t>】</a:t>
            </a:r>
            <a:endParaRPr lang="ja-JP" altLang="en-US" sz="3600" dirty="0">
              <a:latin typeface="HGP創英角ｺﾞｼｯｸUB" panose="020B0900000000000000" pitchFamily="50" charset="-128"/>
              <a:ea typeface="HGP創英角ｺﾞｼｯｸUB" panose="020B0900000000000000" pitchFamily="50" charset="-128"/>
            </a:endParaRPr>
          </a:p>
        </p:txBody>
      </p:sp>
      <p:sp>
        <p:nvSpPr>
          <p:cNvPr id="29" name="テキスト ボックス 28">
            <a:extLst>
              <a:ext uri="{FF2B5EF4-FFF2-40B4-BE49-F238E27FC236}">
                <a16:creationId xmlns:a16="http://schemas.microsoft.com/office/drawing/2014/main" id="{FB608D0A-C488-47DB-8FB6-E76BA209F4CC}"/>
              </a:ext>
            </a:extLst>
          </p:cNvPr>
          <p:cNvSpPr txBox="1"/>
          <p:nvPr/>
        </p:nvSpPr>
        <p:spPr>
          <a:xfrm>
            <a:off x="2253343" y="5356681"/>
            <a:ext cx="16502743" cy="1200329"/>
          </a:xfrm>
          <a:prstGeom prst="rect">
            <a:avLst/>
          </a:prstGeom>
          <a:noFill/>
        </p:spPr>
        <p:txBody>
          <a:bodyPr wrap="square">
            <a:spAutoFit/>
          </a:bodyPr>
          <a:lstStyle/>
          <a:p>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１、</a:t>
            </a:r>
            <a:r>
              <a:rPr lang="ja-JP" altLang="en-US" sz="7200" b="1" u="sng" dirty="0">
                <a:solidFill>
                  <a:srgbClr val="FF0000"/>
                </a:solidFill>
                <a:latin typeface="HGP創英角ｺﾞｼｯｸUB" panose="020B0900000000000000" pitchFamily="50" charset="-128"/>
                <a:ea typeface="HGP創英角ｺﾞｼｯｸUB" panose="020B0900000000000000" pitchFamily="50" charset="-128"/>
              </a:rPr>
              <a:t>学校準拠テキスト</a:t>
            </a:r>
            <a:r>
              <a:rPr lang="ja-JP" altLang="en-US" sz="7200" b="1" u="sng" dirty="0">
                <a:latin typeface="HGP創英角ｺﾞｼｯｸUB" panose="020B0900000000000000" pitchFamily="50" charset="-128"/>
                <a:ea typeface="HGP創英角ｺﾞｼｯｸUB" panose="020B0900000000000000" pitchFamily="50" charset="-128"/>
              </a:rPr>
              <a:t>で内申アップ</a:t>
            </a:r>
            <a:r>
              <a:rPr lang="ja-JP" altLang="en-US" sz="7200" dirty="0">
                <a:latin typeface="HGP創英角ｺﾞｼｯｸUB" panose="020B0900000000000000" pitchFamily="50" charset="-128"/>
                <a:ea typeface="HGP創英角ｺﾞｼｯｸUB" panose="020B0900000000000000" pitchFamily="50" charset="-128"/>
              </a:rPr>
              <a:t> </a:t>
            </a:r>
            <a:endParaRPr lang="ja-JP" altLang="en-US" sz="4800" dirty="0">
              <a:latin typeface="HGP創英角ｺﾞｼｯｸUB" panose="020B0900000000000000" pitchFamily="50" charset="-128"/>
              <a:ea typeface="HGP創英角ｺﾞｼｯｸUB" panose="020B0900000000000000" pitchFamily="50" charset="-128"/>
            </a:endParaRPr>
          </a:p>
        </p:txBody>
      </p:sp>
      <p:sp>
        <p:nvSpPr>
          <p:cNvPr id="33" name="テキスト ボックス 32">
            <a:extLst>
              <a:ext uri="{FF2B5EF4-FFF2-40B4-BE49-F238E27FC236}">
                <a16:creationId xmlns:a16="http://schemas.microsoft.com/office/drawing/2014/main" id="{F41D7909-638D-4007-8265-EE6E5A648B75}"/>
              </a:ext>
            </a:extLst>
          </p:cNvPr>
          <p:cNvSpPr txBox="1"/>
          <p:nvPr/>
        </p:nvSpPr>
        <p:spPr>
          <a:xfrm>
            <a:off x="1328058" y="6858317"/>
            <a:ext cx="16829314" cy="1200329"/>
          </a:xfrm>
          <a:prstGeom prst="rect">
            <a:avLst/>
          </a:prstGeom>
          <a:noFill/>
        </p:spPr>
        <p:txBody>
          <a:bodyPr wrap="square">
            <a:spAutoFit/>
          </a:bodyPr>
          <a:lstStyle/>
          <a:p>
            <a:r>
              <a:rPr lang="ja-JP" altLang="en-US" sz="3600" dirty="0">
                <a:solidFill>
                  <a:srgbClr val="000000"/>
                </a:solidFill>
                <a:latin typeface="HGP創英角ｺﾞｼｯｸUB" panose="020B0900000000000000" pitchFamily="50" charset="-128"/>
                <a:ea typeface="HGP創英角ｺﾞｼｯｸUB" panose="020B0900000000000000" pitchFamily="50" charset="-128"/>
              </a:rPr>
              <a:t>　</a:t>
            </a:r>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   ２、</a:t>
            </a:r>
            <a:r>
              <a:rPr lang="ja-JP" altLang="en-US" sz="7200" b="1" u="sng" dirty="0">
                <a:solidFill>
                  <a:srgbClr val="FF0000"/>
                </a:solidFill>
                <a:latin typeface="HGP創英角ｺﾞｼｯｸUB" panose="020B0900000000000000" pitchFamily="50" charset="-128"/>
                <a:ea typeface="HGP創英角ｺﾞｼｯｸUB" panose="020B0900000000000000" pitchFamily="50" charset="-128"/>
              </a:rPr>
              <a:t>チェックタイム</a:t>
            </a:r>
            <a:r>
              <a:rPr lang="ja-JP" altLang="en-US" sz="7200" u="sng" dirty="0">
                <a:solidFill>
                  <a:srgbClr val="000000"/>
                </a:solidFill>
                <a:latin typeface="HGP創英角ｺﾞｼｯｸUB" panose="020B0900000000000000" pitchFamily="50" charset="-128"/>
                <a:ea typeface="HGP創英角ｺﾞｼｯｸUB" panose="020B0900000000000000" pitchFamily="50" charset="-128"/>
              </a:rPr>
              <a:t>で学習習慣をつける</a:t>
            </a:r>
            <a:r>
              <a:rPr lang="ja-JP" altLang="en-US" sz="7200" u="sng" dirty="0">
                <a:latin typeface="HGP創英角ｺﾞｼｯｸUB" panose="020B0900000000000000" pitchFamily="50" charset="-128"/>
                <a:ea typeface="HGP創英角ｺﾞｼｯｸUB" panose="020B0900000000000000" pitchFamily="50" charset="-128"/>
              </a:rPr>
              <a:t> </a:t>
            </a:r>
            <a:endParaRPr lang="ja-JP" altLang="en-US" sz="3600" u="sng" dirty="0">
              <a:latin typeface="HGP創英角ｺﾞｼｯｸUB" panose="020B0900000000000000" pitchFamily="50" charset="-128"/>
              <a:ea typeface="HGP創英角ｺﾞｼｯｸUB" panose="020B0900000000000000" pitchFamily="50" charset="-128"/>
            </a:endParaRPr>
          </a:p>
        </p:txBody>
      </p:sp>
      <p:sp>
        <p:nvSpPr>
          <p:cNvPr id="37" name="テキスト ボックス 36">
            <a:extLst>
              <a:ext uri="{FF2B5EF4-FFF2-40B4-BE49-F238E27FC236}">
                <a16:creationId xmlns:a16="http://schemas.microsoft.com/office/drawing/2014/main" id="{C611C231-3691-4227-9693-D5541BC4DBEE}"/>
              </a:ext>
            </a:extLst>
          </p:cNvPr>
          <p:cNvSpPr txBox="1"/>
          <p:nvPr/>
        </p:nvSpPr>
        <p:spPr>
          <a:xfrm>
            <a:off x="2253343" y="8334740"/>
            <a:ext cx="16089084" cy="1200329"/>
          </a:xfrm>
          <a:prstGeom prst="rect">
            <a:avLst/>
          </a:prstGeom>
          <a:noFill/>
        </p:spPr>
        <p:txBody>
          <a:bodyPr wrap="square">
            <a:spAutoFit/>
          </a:bodyPr>
          <a:lstStyle/>
          <a:p>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３、</a:t>
            </a:r>
            <a:r>
              <a:rPr lang="ja-JP" altLang="en-US" sz="7200" b="1" u="sng" dirty="0">
                <a:solidFill>
                  <a:srgbClr val="FF0000"/>
                </a:solidFill>
                <a:latin typeface="HGP創英角ｺﾞｼｯｸUB" panose="020B0900000000000000" pitchFamily="50" charset="-128"/>
                <a:ea typeface="HGP創英角ｺﾞｼｯｸUB" panose="020B0900000000000000" pitchFamily="50" charset="-128"/>
              </a:rPr>
              <a:t>フォロータイム</a:t>
            </a:r>
            <a:r>
              <a:rPr lang="ja-JP" altLang="en-US" sz="7200" b="1" u="sng" dirty="0">
                <a:latin typeface="HGP創英角ｺﾞｼｯｸUB" panose="020B0900000000000000" pitchFamily="50" charset="-128"/>
                <a:ea typeface="HGP創英角ｺﾞｼｯｸUB" panose="020B0900000000000000" pitchFamily="50" charset="-128"/>
              </a:rPr>
              <a:t>で不明点をフォロー</a:t>
            </a:r>
            <a:endParaRPr lang="ja-JP" altLang="en-US" sz="4800" dirty="0">
              <a:latin typeface="HGP創英角ｺﾞｼｯｸUB" panose="020B0900000000000000" pitchFamily="50" charset="-128"/>
              <a:ea typeface="HGP創英角ｺﾞｼｯｸUB" panose="020B0900000000000000" pitchFamily="50" charset="-128"/>
            </a:endParaRPr>
          </a:p>
        </p:txBody>
      </p:sp>
      <p:sp>
        <p:nvSpPr>
          <p:cNvPr id="41" name="テキスト ボックス 40">
            <a:extLst>
              <a:ext uri="{FF2B5EF4-FFF2-40B4-BE49-F238E27FC236}">
                <a16:creationId xmlns:a16="http://schemas.microsoft.com/office/drawing/2014/main" id="{418D3622-4377-4006-9BC0-05E78E429896}"/>
              </a:ext>
            </a:extLst>
          </p:cNvPr>
          <p:cNvSpPr txBox="1"/>
          <p:nvPr/>
        </p:nvSpPr>
        <p:spPr>
          <a:xfrm>
            <a:off x="2253343" y="9911955"/>
            <a:ext cx="15544800" cy="1200329"/>
          </a:xfrm>
          <a:prstGeom prst="rect">
            <a:avLst/>
          </a:prstGeom>
          <a:noFill/>
        </p:spPr>
        <p:txBody>
          <a:bodyPr wrap="square">
            <a:spAutoFit/>
          </a:bodyPr>
          <a:lstStyle/>
          <a:p>
            <a:r>
              <a:rPr lang="ja-JP" altLang="en-US" sz="4800" dirty="0">
                <a:latin typeface="HGP創英角ｺﾞｼｯｸUB" panose="020B0900000000000000" pitchFamily="50" charset="-128"/>
                <a:ea typeface="HGP創英角ｺﾞｼｯｸUB" panose="020B0900000000000000" pitchFamily="50" charset="-128"/>
              </a:rPr>
              <a:t>４、</a:t>
            </a:r>
            <a:r>
              <a:rPr lang="ja-JP" altLang="en-US" sz="7200" u="sng" dirty="0">
                <a:solidFill>
                  <a:srgbClr val="FF0000"/>
                </a:solidFill>
                <a:latin typeface="HGP創英角ｺﾞｼｯｸUB" panose="020B0900000000000000" pitchFamily="50" charset="-128"/>
                <a:ea typeface="HGP創英角ｺﾞｼｯｸUB" panose="020B0900000000000000" pitchFamily="50" charset="-128"/>
              </a:rPr>
              <a:t>完全定員制の</a:t>
            </a:r>
            <a:r>
              <a:rPr lang="ja-JP" altLang="en-US" sz="7200" u="sng" dirty="0">
                <a:latin typeface="HGP創英角ｺﾞｼｯｸUB" panose="020B0900000000000000" pitchFamily="50" charset="-128"/>
                <a:ea typeface="HGP創英角ｺﾞｼｯｸUB" panose="020B0900000000000000" pitchFamily="50" charset="-128"/>
              </a:rPr>
              <a:t>集団授業</a:t>
            </a:r>
            <a:r>
              <a:rPr lang="ja-JP" altLang="en-US" sz="7200" u="sng" dirty="0">
                <a:solidFill>
                  <a:srgbClr val="FF0000"/>
                </a:solidFill>
                <a:latin typeface="HGP創英角ｺﾞｼｯｸUB" panose="020B0900000000000000" pitchFamily="50" charset="-128"/>
                <a:ea typeface="HGP創英角ｺﾞｼｯｸUB" panose="020B0900000000000000" pitchFamily="50" charset="-128"/>
              </a:rPr>
              <a:t> </a:t>
            </a:r>
            <a:endParaRPr lang="ja-JP" altLang="en-US" sz="4800" u="sng" dirty="0">
              <a:solidFill>
                <a:srgbClr val="FF0000"/>
              </a:solidFill>
              <a:latin typeface="HGP創英角ｺﾞｼｯｸUB" panose="020B0900000000000000" pitchFamily="50" charset="-128"/>
              <a:ea typeface="HGP創英角ｺﾞｼｯｸUB" panose="020B0900000000000000" pitchFamily="50" charset="-128"/>
            </a:endParaRPr>
          </a:p>
        </p:txBody>
      </p:sp>
      <p:sp>
        <p:nvSpPr>
          <p:cNvPr id="45" name="テキスト ボックス 44">
            <a:extLst>
              <a:ext uri="{FF2B5EF4-FFF2-40B4-BE49-F238E27FC236}">
                <a16:creationId xmlns:a16="http://schemas.microsoft.com/office/drawing/2014/main" id="{26C249F5-4FB1-4F15-97D1-03B073D31074}"/>
              </a:ext>
            </a:extLst>
          </p:cNvPr>
          <p:cNvSpPr txBox="1"/>
          <p:nvPr/>
        </p:nvSpPr>
        <p:spPr>
          <a:xfrm>
            <a:off x="2253343" y="11489170"/>
            <a:ext cx="16655143" cy="1200329"/>
          </a:xfrm>
          <a:prstGeom prst="rect">
            <a:avLst/>
          </a:prstGeom>
          <a:noFill/>
        </p:spPr>
        <p:txBody>
          <a:bodyPr wrap="square">
            <a:spAutoFit/>
          </a:bodyPr>
          <a:lstStyle/>
          <a:p>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５、</a:t>
            </a:r>
            <a:r>
              <a:rPr lang="en-US" altLang="ja-JP" sz="7200" u="sng" dirty="0">
                <a:solidFill>
                  <a:srgbClr val="FF0000"/>
                </a:solidFill>
                <a:latin typeface="HGP創英角ｺﾞｼｯｸUB" panose="020B0900000000000000" pitchFamily="50" charset="-128"/>
                <a:ea typeface="HGP創英角ｺﾞｼｯｸUB" panose="020B0900000000000000" pitchFamily="50" charset="-128"/>
              </a:rPr>
              <a:t>E</a:t>
            </a:r>
            <a:r>
              <a:rPr lang="ja-JP" altLang="en-US" sz="7200" u="sng" dirty="0">
                <a:solidFill>
                  <a:srgbClr val="FF0000"/>
                </a:solidFill>
                <a:latin typeface="HGP創英角ｺﾞｼｯｸUB" panose="020B0900000000000000" pitchFamily="50" charset="-128"/>
                <a:ea typeface="HGP創英角ｺﾞｼｯｸUB" panose="020B0900000000000000" pitchFamily="50" charset="-128"/>
              </a:rPr>
              <a:t>トレ</a:t>
            </a:r>
            <a:r>
              <a:rPr lang="ja-JP" altLang="en-US" sz="7200" u="sng" dirty="0">
                <a:solidFill>
                  <a:srgbClr val="000000"/>
                </a:solidFill>
                <a:latin typeface="HGP創英角ｺﾞｼｯｸUB" panose="020B0900000000000000" pitchFamily="50" charset="-128"/>
                <a:ea typeface="HGP創英角ｺﾞｼｯｸUB" panose="020B0900000000000000" pitchFamily="50" charset="-128"/>
              </a:rPr>
              <a:t>が自由に使える</a:t>
            </a:r>
            <a:r>
              <a:rPr lang="ja-JP" altLang="en-US" sz="7200" b="1" u="sng" dirty="0">
                <a:solidFill>
                  <a:srgbClr val="FF0000"/>
                </a:solidFill>
                <a:latin typeface="HGP創英角ｺﾞｼｯｸUB" panose="020B0900000000000000" pitchFamily="50" charset="-128"/>
                <a:ea typeface="HGP創英角ｺﾞｼｯｸUB" panose="020B0900000000000000" pitchFamily="50" charset="-128"/>
              </a:rPr>
              <a:t>自習室の活用</a:t>
            </a:r>
            <a:r>
              <a:rPr lang="ja-JP" altLang="en-US" sz="7200" u="sng" dirty="0">
                <a:latin typeface="HGP創英角ｺﾞｼｯｸUB" panose="020B0900000000000000" pitchFamily="50" charset="-128"/>
                <a:ea typeface="HGP創英角ｺﾞｼｯｸUB" panose="020B0900000000000000" pitchFamily="50" charset="-128"/>
              </a:rPr>
              <a:t> </a:t>
            </a:r>
            <a:endParaRPr lang="ja-JP" altLang="en-US" sz="4800" u="sng" dirty="0">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392FA768-05B2-A107-31EC-C98FC8BA8A37}"/>
              </a:ext>
            </a:extLst>
          </p:cNvPr>
          <p:cNvSpPr txBox="1"/>
          <p:nvPr/>
        </p:nvSpPr>
        <p:spPr>
          <a:xfrm>
            <a:off x="4572000" y="829916"/>
            <a:ext cx="14260286" cy="2554545"/>
          </a:xfrm>
          <a:prstGeom prst="rect">
            <a:avLst/>
          </a:prstGeom>
          <a:noFill/>
        </p:spPr>
        <p:txBody>
          <a:bodyPr wrap="square">
            <a:spAutoFit/>
          </a:bodyPr>
          <a:lstStyle/>
          <a:p>
            <a:r>
              <a:rPr lang="ja-JP" altLang="en-US" sz="8000" b="1" dirty="0">
                <a:solidFill>
                  <a:srgbClr val="002060"/>
                </a:solidFill>
                <a:latin typeface="HGP創英角ｺﾞｼｯｸUB" panose="020B0900000000000000" pitchFamily="50" charset="-128"/>
                <a:ea typeface="HGP創英角ｺﾞｼｯｸUB" panose="020B0900000000000000" pitchFamily="50" charset="-128"/>
              </a:rPr>
              <a:t>子供達一人ひとりを見つめ</a:t>
            </a:r>
            <a:endParaRPr lang="en-US" altLang="ja-JP" sz="8000" b="1" dirty="0">
              <a:solidFill>
                <a:srgbClr val="002060"/>
              </a:solidFill>
              <a:latin typeface="HGP創英角ｺﾞｼｯｸUB" panose="020B0900000000000000" pitchFamily="50" charset="-128"/>
              <a:ea typeface="HGP創英角ｺﾞｼｯｸUB" panose="020B0900000000000000" pitchFamily="50" charset="-128"/>
            </a:endParaRPr>
          </a:p>
          <a:p>
            <a:r>
              <a:rPr lang="ja-JP" altLang="en-US" sz="8000" b="1" dirty="0">
                <a:solidFill>
                  <a:srgbClr val="002060"/>
                </a:solidFill>
                <a:latin typeface="HGP創英角ｺﾞｼｯｸUB" panose="020B0900000000000000" pitchFamily="50" charset="-128"/>
                <a:ea typeface="HGP創英角ｺﾞｼｯｸUB" panose="020B0900000000000000" pitchFamily="50" charset="-128"/>
              </a:rPr>
              <a:t>やる気を育て、自信を持たせる </a:t>
            </a:r>
          </a:p>
        </p:txBody>
      </p:sp>
    </p:spTree>
    <p:extLst>
      <p:ext uri="{BB962C8B-B14F-4D97-AF65-F5344CB8AC3E}">
        <p14:creationId xmlns:p14="http://schemas.microsoft.com/office/powerpoint/2010/main" val="3380389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16D3E12-5F7F-8988-3AC4-5D0AE0BBFAB1}"/>
              </a:ext>
            </a:extLst>
          </p:cNvPr>
          <p:cNvSpPr txBox="1"/>
          <p:nvPr/>
        </p:nvSpPr>
        <p:spPr>
          <a:xfrm>
            <a:off x="740228" y="789825"/>
            <a:ext cx="20933909" cy="2215991"/>
          </a:xfrm>
          <a:prstGeom prst="rect">
            <a:avLst/>
          </a:prstGeom>
          <a:noFill/>
        </p:spPr>
        <p:txBody>
          <a:bodyPr wrap="square">
            <a:spAutoFit/>
          </a:bodyPr>
          <a:lstStyle/>
          <a:p>
            <a:r>
              <a:rPr lang="ja-JP" altLang="en-US" sz="13800" dirty="0">
                <a:solidFill>
                  <a:srgbClr val="000000"/>
                </a:solidFill>
                <a:latin typeface="HGP創英角ｺﾞｼｯｸUB" panose="020B0900000000000000" pitchFamily="50" charset="-128"/>
                <a:ea typeface="HGP創英角ｺﾞｼｯｸUB" panose="020B0900000000000000" pitchFamily="50" charset="-128"/>
              </a:rPr>
              <a:t>①</a:t>
            </a:r>
            <a:r>
              <a:rPr lang="ja-JP" altLang="en-US" sz="13800" b="1" u="sng" dirty="0">
                <a:solidFill>
                  <a:srgbClr val="FF0000"/>
                </a:solidFill>
                <a:latin typeface="HGP創英角ｺﾞｼｯｸUB" panose="020B0900000000000000" pitchFamily="50" charset="-128"/>
                <a:ea typeface="HGP創英角ｺﾞｼｯｸUB" panose="020B0900000000000000" pitchFamily="50" charset="-128"/>
              </a:rPr>
              <a:t>学校準拠テキストを使用　　　　　　　　　</a:t>
            </a:r>
            <a:endParaRPr lang="ja-JP" altLang="en-US" sz="13800" dirty="0">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137BEB25-6D71-BA54-85FC-118D578DB95C}"/>
              </a:ext>
            </a:extLst>
          </p:cNvPr>
          <p:cNvSpPr txBox="1"/>
          <p:nvPr/>
        </p:nvSpPr>
        <p:spPr>
          <a:xfrm>
            <a:off x="370113" y="5053706"/>
            <a:ext cx="20933911" cy="5847755"/>
          </a:xfrm>
          <a:prstGeom prst="rect">
            <a:avLst/>
          </a:prstGeom>
          <a:noFill/>
        </p:spPr>
        <p:txBody>
          <a:bodyPr wrap="square">
            <a:spAutoFit/>
          </a:bodyPr>
          <a:lstStyle/>
          <a:p>
            <a:r>
              <a:rPr lang="ja-JP" altLang="en-US" sz="7200" dirty="0">
                <a:solidFill>
                  <a:srgbClr val="000000"/>
                </a:solidFill>
                <a:latin typeface="HGP創英角ｺﾞｼｯｸUB" panose="020B0900000000000000" pitchFamily="50" charset="-128"/>
                <a:ea typeface="HGP創英角ｺﾞｼｯｸUB" panose="020B0900000000000000" pitchFamily="50" charset="-128"/>
              </a:rPr>
              <a:t>高校入試において内申点</a:t>
            </a:r>
            <a:r>
              <a:rPr lang="en-US" altLang="ja-JP" sz="7200" dirty="0">
                <a:solidFill>
                  <a:srgbClr val="000000"/>
                </a:solidFill>
                <a:latin typeface="HGP創英角ｺﾞｼｯｸUB" panose="020B0900000000000000" pitchFamily="50" charset="-128"/>
                <a:ea typeface="HGP創英角ｺﾞｼｯｸUB" panose="020B0900000000000000" pitchFamily="50" charset="-128"/>
              </a:rPr>
              <a:t>UP</a:t>
            </a:r>
            <a:r>
              <a:rPr lang="ja-JP" altLang="en-US" sz="7200" dirty="0">
                <a:solidFill>
                  <a:srgbClr val="000000"/>
                </a:solidFill>
                <a:latin typeface="HGP創英角ｺﾞｼｯｸUB" panose="020B0900000000000000" pitchFamily="50" charset="-128"/>
                <a:ea typeface="HGP創英角ｺﾞｼｯｸUB" panose="020B0900000000000000" pitchFamily="50" charset="-128"/>
              </a:rPr>
              <a:t>は必要不可欠な要素です。</a:t>
            </a:r>
            <a:endParaRPr lang="en-US" altLang="ja-JP" sz="7200" dirty="0">
              <a:solidFill>
                <a:srgbClr val="000000"/>
              </a:solidFill>
              <a:latin typeface="HGP創英角ｺﾞｼｯｸUB" panose="020B0900000000000000" pitchFamily="50" charset="-128"/>
              <a:ea typeface="HGP創英角ｺﾞｼｯｸUB" panose="020B0900000000000000" pitchFamily="50" charset="-128"/>
            </a:endParaRPr>
          </a:p>
          <a:p>
            <a:r>
              <a:rPr lang="ja-JP" altLang="en-US" sz="7200" dirty="0">
                <a:solidFill>
                  <a:srgbClr val="000000"/>
                </a:solidFill>
                <a:latin typeface="HGP創英角ｺﾞｼｯｸUB" panose="020B0900000000000000" pitchFamily="50" charset="-128"/>
                <a:ea typeface="HGP創英角ｺﾞｼｯｸUB" panose="020B0900000000000000" pitchFamily="50" charset="-128"/>
              </a:rPr>
              <a:t>そのためスタディーフィールドでは他の集団塾とは違い、</a:t>
            </a:r>
            <a:endParaRPr lang="en-US" altLang="ja-JP" sz="7200" dirty="0">
              <a:solidFill>
                <a:srgbClr val="000000"/>
              </a:solidFill>
              <a:latin typeface="HGP創英角ｺﾞｼｯｸUB" panose="020B0900000000000000" pitchFamily="50" charset="-128"/>
              <a:ea typeface="HGP創英角ｺﾞｼｯｸUB" panose="020B0900000000000000" pitchFamily="50" charset="-128"/>
            </a:endParaRPr>
          </a:p>
          <a:p>
            <a:r>
              <a:rPr lang="ja-JP" altLang="en-US" sz="11500" b="1" u="sng" dirty="0">
                <a:solidFill>
                  <a:srgbClr val="FF0000"/>
                </a:solidFill>
                <a:latin typeface="HGP創英角ｺﾞｼｯｸUB" panose="020B0900000000000000" pitchFamily="50" charset="-128"/>
                <a:ea typeface="HGP創英角ｺﾞｼｯｸUB" panose="020B0900000000000000" pitchFamily="50" charset="-128"/>
              </a:rPr>
              <a:t>大和市の小中学校準拠テキストを</a:t>
            </a:r>
            <a:endParaRPr lang="en-US" altLang="ja-JP" sz="11500" b="1" u="sng" dirty="0">
              <a:solidFill>
                <a:srgbClr val="FF0000"/>
              </a:solidFill>
              <a:latin typeface="HGP創英角ｺﾞｼｯｸUB" panose="020B0900000000000000" pitchFamily="50" charset="-128"/>
              <a:ea typeface="HGP創英角ｺﾞｼｯｸUB" panose="020B0900000000000000" pitchFamily="50" charset="-128"/>
            </a:endParaRPr>
          </a:p>
          <a:p>
            <a:r>
              <a:rPr lang="ja-JP" altLang="en-US" sz="11500" b="1" u="sng" dirty="0">
                <a:solidFill>
                  <a:srgbClr val="FF0000"/>
                </a:solidFill>
                <a:latin typeface="HGP創英角ｺﾞｼｯｸUB" panose="020B0900000000000000" pitchFamily="50" charset="-128"/>
                <a:ea typeface="HGP創英角ｺﾞｼｯｸUB" panose="020B0900000000000000" pitchFamily="50" charset="-128"/>
              </a:rPr>
              <a:t>用いて通常授業</a:t>
            </a:r>
            <a:r>
              <a:rPr lang="ja-JP" altLang="en-US" sz="7200" dirty="0">
                <a:solidFill>
                  <a:srgbClr val="000000"/>
                </a:solidFill>
                <a:latin typeface="HGP創英角ｺﾞｼｯｸUB" panose="020B0900000000000000" pitchFamily="50" charset="-128"/>
                <a:ea typeface="HGP創英角ｺﾞｼｯｸUB" panose="020B0900000000000000" pitchFamily="50" charset="-128"/>
              </a:rPr>
              <a:t>を行っていきます。</a:t>
            </a:r>
            <a:r>
              <a:rPr lang="ja-JP" altLang="en-US" sz="7200" dirty="0">
                <a:latin typeface="HGP創英角ｺﾞｼｯｸUB" panose="020B0900000000000000" pitchFamily="50" charset="-128"/>
                <a:ea typeface="HGP創英角ｺﾞｼｯｸUB" panose="020B0900000000000000" pitchFamily="50" charset="-128"/>
              </a:rPr>
              <a:t> </a:t>
            </a:r>
          </a:p>
        </p:txBody>
      </p:sp>
      <p:pic>
        <p:nvPicPr>
          <p:cNvPr id="7" name="図 6">
            <a:extLst>
              <a:ext uri="{FF2B5EF4-FFF2-40B4-BE49-F238E27FC236}">
                <a16:creationId xmlns:a16="http://schemas.microsoft.com/office/drawing/2014/main" id="{2011ECE0-2B81-DA0A-E10C-A8B5BA78AC2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605053" y="11530361"/>
            <a:ext cx="3262228" cy="2986977"/>
          </a:xfrm>
          <a:prstGeom prst="rect">
            <a:avLst/>
          </a:prstGeom>
        </p:spPr>
      </p:pic>
    </p:spTree>
    <p:extLst>
      <p:ext uri="{BB962C8B-B14F-4D97-AF65-F5344CB8AC3E}">
        <p14:creationId xmlns:p14="http://schemas.microsoft.com/office/powerpoint/2010/main" val="20193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F5AA183-D056-C730-5F3D-4E11CD1246B1}"/>
              </a:ext>
            </a:extLst>
          </p:cNvPr>
          <p:cNvSpPr txBox="1"/>
          <p:nvPr/>
        </p:nvSpPr>
        <p:spPr>
          <a:xfrm>
            <a:off x="914400" y="584493"/>
            <a:ext cx="20116800" cy="4339650"/>
          </a:xfrm>
          <a:prstGeom prst="rect">
            <a:avLst/>
          </a:prstGeom>
          <a:noFill/>
        </p:spPr>
        <p:txBody>
          <a:bodyPr wrap="square">
            <a:spAutoFit/>
          </a:bodyPr>
          <a:lstStyle/>
          <a:p>
            <a:r>
              <a:rPr lang="ja-JP" altLang="en-US" sz="13800" b="1" u="sng" dirty="0">
                <a:solidFill>
                  <a:srgbClr val="000000"/>
                </a:solidFill>
                <a:latin typeface="HGP創英角ｺﾞｼｯｸUB" panose="020B0900000000000000" pitchFamily="50" charset="-128"/>
                <a:ea typeface="HGP創英角ｺﾞｼｯｸUB" panose="020B0900000000000000" pitchFamily="50" charset="-128"/>
              </a:rPr>
              <a:t>②</a:t>
            </a:r>
            <a:r>
              <a:rPr lang="ja-JP" altLang="en-US" sz="13800" b="1" u="sng" dirty="0">
                <a:latin typeface="HGP創英角ｺﾞｼｯｸUB" panose="020B0900000000000000" pitchFamily="50" charset="-128"/>
                <a:ea typeface="HGP創英角ｺﾞｼｯｸUB" panose="020B0900000000000000" pitchFamily="50" charset="-128"/>
              </a:rPr>
              <a:t>宿題確認の専用時間</a:t>
            </a:r>
            <a:endParaRPr lang="en-US" altLang="ja-JP" sz="13800" b="1" u="sng" dirty="0">
              <a:latin typeface="HGP創英角ｺﾞｼｯｸUB" panose="020B0900000000000000" pitchFamily="50" charset="-128"/>
              <a:ea typeface="HGP創英角ｺﾞｼｯｸUB" panose="020B0900000000000000" pitchFamily="50" charset="-128"/>
            </a:endParaRPr>
          </a:p>
          <a:p>
            <a:r>
              <a:rPr lang="ja-JP" altLang="en-US" sz="13800" dirty="0">
                <a:solidFill>
                  <a:srgbClr val="000000"/>
                </a:solidFill>
                <a:latin typeface="HGP創英角ｺﾞｼｯｸUB" panose="020B0900000000000000" pitchFamily="50" charset="-128"/>
                <a:ea typeface="HGP創英角ｺﾞｼｯｸUB" panose="020B0900000000000000" pitchFamily="50" charset="-128"/>
              </a:rPr>
              <a:t>　　　</a:t>
            </a:r>
            <a:r>
              <a:rPr lang="ja-JP" altLang="en-US" sz="13800" dirty="0">
                <a:solidFill>
                  <a:srgbClr val="FF0000"/>
                </a:solidFill>
                <a:latin typeface="HGP創英角ｺﾞｼｯｸUB" panose="020B0900000000000000" pitchFamily="50" charset="-128"/>
                <a:ea typeface="HGP創英角ｺﾞｼｯｸUB" panose="020B0900000000000000" pitchFamily="50" charset="-128"/>
              </a:rPr>
              <a:t>「チェックタイム」</a:t>
            </a:r>
          </a:p>
        </p:txBody>
      </p:sp>
      <p:sp>
        <p:nvSpPr>
          <p:cNvPr id="5" name="テキスト ボックス 4">
            <a:extLst>
              <a:ext uri="{FF2B5EF4-FFF2-40B4-BE49-F238E27FC236}">
                <a16:creationId xmlns:a16="http://schemas.microsoft.com/office/drawing/2014/main" id="{9CD9358A-B4A5-E3AE-41F3-46F9140BDF75}"/>
              </a:ext>
            </a:extLst>
          </p:cNvPr>
          <p:cNvSpPr txBox="1"/>
          <p:nvPr/>
        </p:nvSpPr>
        <p:spPr>
          <a:xfrm>
            <a:off x="401445" y="5509988"/>
            <a:ext cx="20934555" cy="11922495"/>
          </a:xfrm>
          <a:prstGeom prst="rect">
            <a:avLst/>
          </a:prstGeom>
          <a:noFill/>
        </p:spPr>
        <p:txBody>
          <a:bodyPr wrap="square">
            <a:spAutoFit/>
          </a:bodyPr>
          <a:lstStyle/>
          <a:p>
            <a:r>
              <a:rPr lang="ja-JP" altLang="en-US" sz="6000" dirty="0">
                <a:latin typeface="HGP創英角ｺﾞｼｯｸUB" panose="020B0900000000000000" pitchFamily="50" charset="-128"/>
                <a:ea typeface="HGP創英角ｺﾞｼｯｸUB" panose="020B0900000000000000" pitchFamily="50" charset="-128"/>
              </a:rPr>
              <a:t>多くの集団塾では個別指導塾と比べて授業時間が短いため、</a:t>
            </a:r>
            <a:endParaRPr lang="en-US" altLang="ja-JP" sz="6000" dirty="0">
              <a:latin typeface="HGP創英角ｺﾞｼｯｸUB" panose="020B0900000000000000" pitchFamily="50" charset="-128"/>
              <a:ea typeface="HGP創英角ｺﾞｼｯｸUB" panose="020B0900000000000000" pitchFamily="50" charset="-128"/>
            </a:endParaRPr>
          </a:p>
          <a:p>
            <a:r>
              <a:rPr lang="ja-JP" altLang="en-US" sz="6000" dirty="0">
                <a:latin typeface="HGP創英角ｺﾞｼｯｸUB" panose="020B0900000000000000" pitchFamily="50" charset="-128"/>
                <a:ea typeface="HGP創英角ｺﾞｼｯｸUB" panose="020B0900000000000000" pitchFamily="50" charset="-128"/>
              </a:rPr>
              <a:t>宿題チェックが雑になりがちです。</a:t>
            </a:r>
            <a:endParaRPr lang="en-US" altLang="ja-JP" sz="6000" dirty="0">
              <a:latin typeface="HGP創英角ｺﾞｼｯｸUB" panose="020B0900000000000000" pitchFamily="50" charset="-128"/>
              <a:ea typeface="HGP創英角ｺﾞｼｯｸUB" panose="020B0900000000000000" pitchFamily="50" charset="-128"/>
            </a:endParaRPr>
          </a:p>
          <a:p>
            <a:r>
              <a:rPr lang="ja-JP" altLang="en-US" sz="6000" dirty="0">
                <a:latin typeface="HGP創英角ｺﾞｼｯｸUB" panose="020B0900000000000000" pitchFamily="50" charset="-128"/>
                <a:ea typeface="HGP創英角ｺﾞｼｯｸUB" panose="020B0900000000000000" pitchFamily="50" charset="-128"/>
              </a:rPr>
              <a:t>すると、子どもたちは宿題を行わない傾向が強くなり定着がはかれません。スタディーフィールドでは</a:t>
            </a:r>
            <a:endParaRPr lang="en-US" altLang="ja-JP" sz="6000" dirty="0">
              <a:latin typeface="HGP創英角ｺﾞｼｯｸUB" panose="020B0900000000000000" pitchFamily="50" charset="-128"/>
              <a:ea typeface="HGP創英角ｺﾞｼｯｸUB" panose="020B0900000000000000" pitchFamily="50" charset="-128"/>
            </a:endParaRPr>
          </a:p>
          <a:p>
            <a:r>
              <a:rPr lang="ja-JP" altLang="en-US" sz="6000" b="1" u="sng" dirty="0">
                <a:solidFill>
                  <a:srgbClr val="FF0000"/>
                </a:solidFill>
                <a:latin typeface="HGP創英角ｺﾞｼｯｸUB" panose="020B0900000000000000" pitchFamily="50" charset="-128"/>
                <a:ea typeface="HGP創英角ｺﾞｼｯｸUB" panose="020B0900000000000000" pitchFamily="50" charset="-128"/>
              </a:rPr>
              <a:t>授業前に「チェックタイム」を設けて全生徒の宿題チェックとフォローを行い</a:t>
            </a:r>
            <a:r>
              <a:rPr lang="ja-JP" altLang="en-US" sz="6000" dirty="0">
                <a:latin typeface="HGP創英角ｺﾞｼｯｸUB" panose="020B0900000000000000" pitchFamily="50" charset="-128"/>
                <a:ea typeface="HGP創英角ｺﾞｼｯｸUB" panose="020B0900000000000000" pitchFamily="50" charset="-128"/>
              </a:rPr>
              <a:t>、定着をはかります</a:t>
            </a:r>
            <a:r>
              <a:rPr lang="ja-JP" altLang="en-US" sz="4400" dirty="0">
                <a:latin typeface="HGP創英角ｺﾞｼｯｸUB" panose="020B0900000000000000" pitchFamily="50" charset="-128"/>
                <a:ea typeface="HGP創英角ｺﾞｼｯｸUB" panose="020B0900000000000000" pitchFamily="50" charset="-128"/>
              </a:rPr>
              <a:t>。</a:t>
            </a:r>
            <a:endParaRPr lang="en-US" altLang="ja-JP" sz="4400" dirty="0">
              <a:latin typeface="HGP創英角ｺﾞｼｯｸUB" panose="020B0900000000000000" pitchFamily="50" charset="-128"/>
              <a:ea typeface="HGP創英角ｺﾞｼｯｸUB" panose="020B0900000000000000" pitchFamily="50" charset="-128"/>
            </a:endParaRPr>
          </a:p>
          <a:p>
            <a:endParaRPr lang="en-US" altLang="ja-JP" sz="3000" dirty="0">
              <a:latin typeface="HGP創英角ｺﾞｼｯｸUB" panose="020B0900000000000000" pitchFamily="50" charset="-128"/>
              <a:ea typeface="HGP創英角ｺﾞｼｯｸUB" panose="020B0900000000000000" pitchFamily="50" charset="-128"/>
            </a:endParaRPr>
          </a:p>
          <a:p>
            <a:endParaRPr lang="en-US" altLang="ja-JP" sz="3000" dirty="0">
              <a:latin typeface="HGP創英角ｺﾞｼｯｸUB" panose="020B0900000000000000" pitchFamily="50" charset="-128"/>
              <a:ea typeface="HGP創英角ｺﾞｼｯｸUB" panose="020B0900000000000000" pitchFamily="50" charset="-128"/>
            </a:endParaRPr>
          </a:p>
          <a:p>
            <a:r>
              <a:rPr lang="ja-JP" altLang="en-US" sz="3000" dirty="0">
                <a:latin typeface="HGP創英角ｺﾞｼｯｸUB" panose="020B0900000000000000" pitchFamily="50" charset="-128"/>
                <a:ea typeface="HGP創英角ｺﾞｼｯｸUB" panose="020B0900000000000000" pitchFamily="50" charset="-128"/>
              </a:rPr>
              <a:t>励ます⇒寄り添う⇒褒める⇒うれしい</a:t>
            </a:r>
            <a:r>
              <a:rPr lang="ja-JP" altLang="en-US" sz="8625" dirty="0">
                <a:latin typeface="HGP創英角ｺﾞｼｯｸUB" panose="020B0900000000000000" pitchFamily="50" charset="-128"/>
                <a:ea typeface="HGP創英角ｺﾞｼｯｸUB" panose="020B0900000000000000" pitchFamily="50" charset="-128"/>
              </a:rPr>
              <a:t>⇒やる気になる⇒成績が上がる⇒自信がつく⇒自立して勉強できる</a:t>
            </a:r>
            <a:endParaRPr lang="en-US" altLang="ja-JP" sz="8625" dirty="0">
              <a:latin typeface="HGP創英角ｺﾞｼｯｸUB" panose="020B0900000000000000" pitchFamily="50" charset="-128"/>
              <a:ea typeface="HGP創英角ｺﾞｼｯｸUB" panose="020B0900000000000000" pitchFamily="50" charset="-128"/>
            </a:endParaRPr>
          </a:p>
          <a:p>
            <a:r>
              <a:rPr lang="ja-JP" altLang="en-US" sz="8625" dirty="0">
                <a:latin typeface="HGP創英角ｺﾞｼｯｸUB" panose="020B0900000000000000" pitchFamily="50" charset="-128"/>
                <a:ea typeface="HGP創英角ｺﾞｼｯｸUB" panose="020B0900000000000000" pitchFamily="50" charset="-128"/>
              </a:rPr>
              <a:t>　</a:t>
            </a:r>
            <a:endParaRPr lang="en-US" altLang="ja-JP" sz="8625" dirty="0">
              <a:latin typeface="HGP創英角ｺﾞｼｯｸUB" panose="020B0900000000000000" pitchFamily="50" charset="-128"/>
              <a:ea typeface="HGP創英角ｺﾞｼｯｸUB" panose="020B0900000000000000" pitchFamily="50" charset="-128"/>
            </a:endParaRPr>
          </a:p>
          <a:p>
            <a:endParaRPr lang="en-US" altLang="ja-JP" sz="3000" dirty="0">
              <a:latin typeface="HGP創英角ｺﾞｼｯｸUB" panose="020B0900000000000000" pitchFamily="50" charset="-128"/>
              <a:ea typeface="HGP創英角ｺﾞｼｯｸUB" panose="020B0900000000000000" pitchFamily="50" charset="-128"/>
            </a:endParaRPr>
          </a:p>
          <a:p>
            <a:endParaRPr lang="en-US" altLang="ja-JP" sz="3000" dirty="0">
              <a:latin typeface="HGP創英角ｺﾞｼｯｸUB" panose="020B0900000000000000" pitchFamily="50" charset="-128"/>
              <a:ea typeface="HGP創英角ｺﾞｼｯｸUB" panose="020B0900000000000000" pitchFamily="50" charset="-128"/>
            </a:endParaRPr>
          </a:p>
          <a:p>
            <a:endParaRPr lang="en-US" altLang="ja-JP" sz="3000" dirty="0">
              <a:latin typeface="HGP創英角ｺﾞｼｯｸUB" panose="020B0900000000000000" pitchFamily="50" charset="-128"/>
              <a:ea typeface="HGP創英角ｺﾞｼｯｸUB" panose="020B0900000000000000" pitchFamily="50" charset="-128"/>
            </a:endParaRPr>
          </a:p>
        </p:txBody>
      </p:sp>
      <p:pic>
        <p:nvPicPr>
          <p:cNvPr id="2" name="図 1">
            <a:extLst>
              <a:ext uri="{FF2B5EF4-FFF2-40B4-BE49-F238E27FC236}">
                <a16:creationId xmlns:a16="http://schemas.microsoft.com/office/drawing/2014/main" id="{3DE0FB75-9C9F-AB04-6DFF-A6437700D04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8073772" y="2754318"/>
            <a:ext cx="3262228" cy="2986977"/>
          </a:xfrm>
          <a:prstGeom prst="rect">
            <a:avLst/>
          </a:prstGeom>
        </p:spPr>
      </p:pic>
    </p:spTree>
    <p:extLst>
      <p:ext uri="{BB962C8B-B14F-4D97-AF65-F5344CB8AC3E}">
        <p14:creationId xmlns:p14="http://schemas.microsoft.com/office/powerpoint/2010/main" val="1759663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D9CE819-3ABC-C378-69A6-180CEE2A2AB9}"/>
              </a:ext>
            </a:extLst>
          </p:cNvPr>
          <p:cNvSpPr txBox="1"/>
          <p:nvPr/>
        </p:nvSpPr>
        <p:spPr>
          <a:xfrm>
            <a:off x="2373087" y="497115"/>
            <a:ext cx="19115312" cy="6463308"/>
          </a:xfrm>
          <a:prstGeom prst="rect">
            <a:avLst/>
          </a:prstGeom>
          <a:noFill/>
        </p:spPr>
        <p:txBody>
          <a:bodyPr wrap="square">
            <a:spAutoFit/>
          </a:bodyPr>
          <a:lstStyle/>
          <a:p>
            <a:r>
              <a:rPr lang="ja-JP" altLang="en-US" sz="13800" dirty="0">
                <a:solidFill>
                  <a:srgbClr val="000000"/>
                </a:solidFill>
                <a:latin typeface="HGP創英角ｺﾞｼｯｸUB" panose="020B0900000000000000" pitchFamily="50" charset="-128"/>
                <a:ea typeface="HGP創英角ｺﾞｼｯｸUB" panose="020B0900000000000000" pitchFamily="50" charset="-128"/>
              </a:rPr>
              <a:t>③欠席した場合や</a:t>
            </a:r>
            <a:endParaRPr lang="en-US" altLang="ja-JP" sz="13800" dirty="0">
              <a:solidFill>
                <a:srgbClr val="000000"/>
              </a:solidFill>
              <a:latin typeface="HGP創英角ｺﾞｼｯｸUB" panose="020B0900000000000000" pitchFamily="50" charset="-128"/>
              <a:ea typeface="HGP創英角ｺﾞｼｯｸUB" panose="020B0900000000000000" pitchFamily="50" charset="-128"/>
            </a:endParaRPr>
          </a:p>
          <a:p>
            <a:r>
              <a:rPr lang="ja-JP" altLang="en-US" sz="13800" dirty="0">
                <a:solidFill>
                  <a:srgbClr val="000000"/>
                </a:solidFill>
                <a:latin typeface="HGP創英角ｺﾞｼｯｸUB" panose="020B0900000000000000" pitchFamily="50" charset="-128"/>
                <a:ea typeface="HGP創英角ｺﾞｼｯｸUB" panose="020B0900000000000000" pitchFamily="50" charset="-128"/>
              </a:rPr>
              <a:t>宿題がわからない時の</a:t>
            </a:r>
            <a:endParaRPr lang="en-US" altLang="ja-JP" sz="13800" dirty="0">
              <a:solidFill>
                <a:srgbClr val="000000"/>
              </a:solidFill>
              <a:latin typeface="HGP創英角ｺﾞｼｯｸUB" panose="020B0900000000000000" pitchFamily="50" charset="-128"/>
              <a:ea typeface="HGP創英角ｺﾞｼｯｸUB" panose="020B0900000000000000" pitchFamily="50" charset="-128"/>
            </a:endParaRPr>
          </a:p>
          <a:p>
            <a:r>
              <a:rPr lang="ja-JP" altLang="en-US" sz="13800" b="1" u="sng" dirty="0">
                <a:solidFill>
                  <a:srgbClr val="FF0000"/>
                </a:solidFill>
                <a:latin typeface="HGP創英角ｺﾞｼｯｸUB" panose="020B0900000000000000" pitchFamily="50" charset="-128"/>
                <a:ea typeface="HGP創英角ｺﾞｼｯｸUB" panose="020B0900000000000000" pitchFamily="50" charset="-128"/>
              </a:rPr>
              <a:t>　　</a:t>
            </a:r>
            <a:r>
              <a:rPr lang="en-US" altLang="ja-JP" sz="13800" b="1" u="sng" dirty="0">
                <a:solidFill>
                  <a:srgbClr val="FF0000"/>
                </a:solidFill>
                <a:latin typeface="HGP創英角ｺﾞｼｯｸUB" panose="020B0900000000000000" pitchFamily="50" charset="-128"/>
                <a:ea typeface="HGP創英角ｺﾞｼｯｸUB" panose="020B0900000000000000" pitchFamily="50" charset="-128"/>
              </a:rPr>
              <a:t>『</a:t>
            </a:r>
            <a:r>
              <a:rPr lang="ja-JP" altLang="en-US" sz="13800" b="1" u="sng" dirty="0">
                <a:solidFill>
                  <a:srgbClr val="FF0000"/>
                </a:solidFill>
                <a:latin typeface="HGP創英角ｺﾞｼｯｸUB" panose="020B0900000000000000" pitchFamily="50" charset="-128"/>
                <a:ea typeface="HGP創英角ｺﾞｼｯｸUB" panose="020B0900000000000000" pitchFamily="50" charset="-128"/>
              </a:rPr>
              <a:t>フォロータイム</a:t>
            </a:r>
            <a:r>
              <a:rPr lang="en-US" altLang="ja-JP" sz="13800" b="1" u="sng" dirty="0">
                <a:solidFill>
                  <a:srgbClr val="FF0000"/>
                </a:solidFill>
                <a:latin typeface="HGP創英角ｺﾞｼｯｸUB" panose="020B0900000000000000" pitchFamily="50" charset="-128"/>
                <a:ea typeface="HGP創英角ｺﾞｼｯｸUB" panose="020B0900000000000000" pitchFamily="50" charset="-128"/>
              </a:rPr>
              <a:t>』</a:t>
            </a:r>
            <a:endParaRPr lang="ja-JP" altLang="en-US" sz="13800" dirty="0">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34B77F86-FFAE-7DDA-8AD9-DE630DA9F9E0}"/>
              </a:ext>
            </a:extLst>
          </p:cNvPr>
          <p:cNvSpPr txBox="1"/>
          <p:nvPr/>
        </p:nvSpPr>
        <p:spPr>
          <a:xfrm>
            <a:off x="457200" y="8173418"/>
            <a:ext cx="19812000" cy="7178888"/>
          </a:xfrm>
          <a:prstGeom prst="rect">
            <a:avLst/>
          </a:prstGeom>
          <a:noFill/>
        </p:spPr>
        <p:txBody>
          <a:bodyPr wrap="square">
            <a:spAutoFit/>
          </a:bodyPr>
          <a:lstStyle/>
          <a:p>
            <a:r>
              <a:rPr lang="ja-JP" altLang="en-US" sz="6000" dirty="0">
                <a:latin typeface="HGP創英角ｺﾞｼｯｸUB" panose="020B0900000000000000" pitchFamily="50" charset="-128"/>
                <a:ea typeface="HGP創英角ｺﾞｼｯｸUB" panose="020B0900000000000000" pitchFamily="50" charset="-128"/>
              </a:rPr>
              <a:t>多くの集団指導塾では、</a:t>
            </a:r>
            <a:endParaRPr lang="en-US" altLang="ja-JP" sz="6000" dirty="0">
              <a:latin typeface="HGP創英角ｺﾞｼｯｸUB" panose="020B0900000000000000" pitchFamily="50" charset="-128"/>
              <a:ea typeface="HGP創英角ｺﾞｼｯｸUB" panose="020B0900000000000000" pitchFamily="50" charset="-128"/>
            </a:endParaRPr>
          </a:p>
          <a:p>
            <a:r>
              <a:rPr lang="ja-JP" altLang="en-US" sz="6000" dirty="0">
                <a:latin typeface="HGP創英角ｺﾞｼｯｸUB" panose="020B0900000000000000" pitchFamily="50" charset="-128"/>
                <a:ea typeface="HGP創英角ｺﾞｼｯｸUB" panose="020B0900000000000000" pitchFamily="50" charset="-128"/>
              </a:rPr>
              <a:t>欠席対応がしっかりできないのが現状です。欠席すると</a:t>
            </a:r>
            <a:r>
              <a:rPr lang="ja-JP" altLang="en-US" sz="6000" dirty="0">
                <a:solidFill>
                  <a:srgbClr val="FF0000"/>
                </a:solidFill>
                <a:latin typeface="HGP創英角ｺﾞｼｯｸUB" panose="020B0900000000000000" pitchFamily="50" charset="-128"/>
                <a:ea typeface="HGP創英角ｺﾞｼｯｸUB" panose="020B0900000000000000" pitchFamily="50" charset="-128"/>
              </a:rPr>
              <a:t>英語・数学の積み上げ科目は特に</a:t>
            </a:r>
            <a:r>
              <a:rPr lang="ja-JP" altLang="en-US" sz="6000" dirty="0">
                <a:latin typeface="HGP創英角ｺﾞｼｯｸUB" panose="020B0900000000000000" pitchFamily="50" charset="-128"/>
                <a:ea typeface="HGP創英角ｺﾞｼｯｸUB" panose="020B0900000000000000" pitchFamily="50" charset="-128"/>
              </a:rPr>
              <a:t>、次の授業で疑問が生まれ、そこからつまずいて</a:t>
            </a:r>
            <a:r>
              <a:rPr lang="ja-JP" altLang="en-US" sz="6000" dirty="0">
                <a:solidFill>
                  <a:srgbClr val="FF0000"/>
                </a:solidFill>
                <a:latin typeface="HGP創英角ｺﾞｼｯｸUB" panose="020B0900000000000000" pitchFamily="50" charset="-128"/>
                <a:ea typeface="HGP創英角ｺﾞｼｯｸUB" panose="020B0900000000000000" pitchFamily="50" charset="-128"/>
              </a:rPr>
              <a:t>やる気が下がることがあります。</a:t>
            </a:r>
            <a:endParaRPr lang="en-US" altLang="ja-JP" sz="6000" dirty="0">
              <a:solidFill>
                <a:srgbClr val="FF0000"/>
              </a:solidFill>
              <a:latin typeface="HGP創英角ｺﾞｼｯｸUB" panose="020B0900000000000000" pitchFamily="50" charset="-128"/>
              <a:ea typeface="HGP創英角ｺﾞｼｯｸUB" panose="020B0900000000000000" pitchFamily="50" charset="-128"/>
            </a:endParaRPr>
          </a:p>
          <a:p>
            <a:endParaRPr lang="en-US" altLang="ja-JP" sz="6000" dirty="0">
              <a:latin typeface="HGP創英角ｺﾞｼｯｸUB" panose="020B0900000000000000" pitchFamily="50" charset="-128"/>
              <a:ea typeface="HGP創英角ｺﾞｼｯｸUB" panose="020B0900000000000000" pitchFamily="50" charset="-128"/>
            </a:endParaRPr>
          </a:p>
          <a:p>
            <a:r>
              <a:rPr lang="ja-JP" altLang="en-US" sz="6000" dirty="0">
                <a:latin typeface="HGP創英角ｺﾞｼｯｸUB" panose="020B0900000000000000" pitchFamily="50" charset="-128"/>
                <a:ea typeface="HGP創英角ｺﾞｼｯｸUB" panose="020B0900000000000000" pitchFamily="50" charset="-128"/>
              </a:rPr>
              <a:t>スタディーフィールドでは、</a:t>
            </a:r>
            <a:r>
              <a:rPr lang="ja-JP" altLang="en-US" sz="6000" b="1" dirty="0">
                <a:latin typeface="HGP創英角ｺﾞｼｯｸUB" panose="020B0900000000000000" pitchFamily="50" charset="-128"/>
                <a:ea typeface="HGP創英角ｺﾞｼｯｸUB" panose="020B0900000000000000" pitchFamily="50" charset="-128"/>
              </a:rPr>
              <a:t>週末の金土にフォロータイムを設置して</a:t>
            </a:r>
            <a:r>
              <a:rPr lang="ja-JP" altLang="en-US" sz="6000" b="1" dirty="0">
                <a:solidFill>
                  <a:srgbClr val="FF0000"/>
                </a:solidFill>
                <a:latin typeface="HGP創英角ｺﾞｼｯｸUB" panose="020B0900000000000000" pitchFamily="50" charset="-128"/>
                <a:ea typeface="HGP創英角ｺﾞｼｯｸUB" panose="020B0900000000000000" pitchFamily="50" charset="-128"/>
              </a:rPr>
              <a:t>予約制で</a:t>
            </a:r>
            <a:r>
              <a:rPr lang="ja-JP" altLang="en-US" sz="6000" b="1" dirty="0">
                <a:latin typeface="HGP創英角ｺﾞｼｯｸUB" panose="020B0900000000000000" pitchFamily="50" charset="-128"/>
                <a:ea typeface="HGP創英角ｺﾞｼｯｸUB" panose="020B0900000000000000" pitchFamily="50" charset="-128"/>
              </a:rPr>
              <a:t>対応し、次の授業でも理解できるように支えます。</a:t>
            </a:r>
            <a:endParaRPr lang="en-US" altLang="ja-JP" sz="6000" b="1" dirty="0">
              <a:latin typeface="HGP創英角ｺﾞｼｯｸUB" panose="020B0900000000000000" pitchFamily="50" charset="-128"/>
              <a:ea typeface="HGP創英角ｺﾞｼｯｸUB" panose="020B0900000000000000" pitchFamily="50" charset="-128"/>
            </a:endParaRPr>
          </a:p>
          <a:p>
            <a:endParaRPr lang="en-US" altLang="ja-JP" sz="4050" dirty="0">
              <a:latin typeface="HGP創英角ｺﾞｼｯｸUB" panose="020B0900000000000000" pitchFamily="50" charset="-128"/>
              <a:ea typeface="HGP創英角ｺﾞｼｯｸUB" panose="020B0900000000000000" pitchFamily="50" charset="-128"/>
            </a:endParaRPr>
          </a:p>
        </p:txBody>
      </p:sp>
      <p:pic>
        <p:nvPicPr>
          <p:cNvPr id="2" name="図 1">
            <a:extLst>
              <a:ext uri="{FF2B5EF4-FFF2-40B4-BE49-F238E27FC236}">
                <a16:creationId xmlns:a16="http://schemas.microsoft.com/office/drawing/2014/main" id="{5247FBF6-E6DD-6308-9A9A-BBBF597F80E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7669937" y="5466934"/>
            <a:ext cx="3262228" cy="2986977"/>
          </a:xfrm>
          <a:prstGeom prst="rect">
            <a:avLst/>
          </a:prstGeom>
        </p:spPr>
      </p:pic>
    </p:spTree>
    <p:extLst>
      <p:ext uri="{BB962C8B-B14F-4D97-AF65-F5344CB8AC3E}">
        <p14:creationId xmlns:p14="http://schemas.microsoft.com/office/powerpoint/2010/main" val="2596110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62FD8B1-9009-08B9-6516-56E8A8192924}"/>
              </a:ext>
            </a:extLst>
          </p:cNvPr>
          <p:cNvSpPr txBox="1"/>
          <p:nvPr/>
        </p:nvSpPr>
        <p:spPr>
          <a:xfrm>
            <a:off x="1959430" y="627494"/>
            <a:ext cx="17395370" cy="3477875"/>
          </a:xfrm>
          <a:prstGeom prst="rect">
            <a:avLst/>
          </a:prstGeom>
          <a:noFill/>
        </p:spPr>
        <p:txBody>
          <a:bodyPr wrap="square">
            <a:spAutoFit/>
          </a:bodyPr>
          <a:lstStyle/>
          <a:p>
            <a:r>
              <a:rPr lang="ja-JP" altLang="en-US" sz="16600" b="1" dirty="0">
                <a:latin typeface="HGP創英角ｺﾞｼｯｸUB" panose="020B0900000000000000" pitchFamily="50" charset="-128"/>
                <a:ea typeface="HGP創英角ｺﾞｼｯｸUB" panose="020B0900000000000000" pitchFamily="50" charset="-128"/>
              </a:rPr>
              <a:t>④</a:t>
            </a:r>
            <a:r>
              <a:rPr lang="ja-JP" altLang="en-US" sz="16600" b="1" dirty="0">
                <a:solidFill>
                  <a:srgbClr val="FF0000"/>
                </a:solidFill>
                <a:latin typeface="HGP創英角ｺﾞｼｯｸUB" panose="020B0900000000000000" pitchFamily="50" charset="-128"/>
                <a:ea typeface="HGP創英角ｺﾞｼｯｸUB" panose="020B0900000000000000" pitchFamily="50" charset="-128"/>
              </a:rPr>
              <a:t>完全定員制</a:t>
            </a:r>
            <a:endParaRPr lang="en-US" altLang="ja-JP" sz="13800" b="1" dirty="0">
              <a:solidFill>
                <a:srgbClr val="FF0000"/>
              </a:solidFill>
              <a:latin typeface="HGP創英角ｺﾞｼｯｸUB" panose="020B0900000000000000" pitchFamily="50" charset="-128"/>
              <a:ea typeface="HGP創英角ｺﾞｼｯｸUB" panose="020B0900000000000000" pitchFamily="50" charset="-128"/>
            </a:endParaRPr>
          </a:p>
          <a:p>
            <a:endParaRPr lang="ja-JP" altLang="en-US" sz="5400" dirty="0">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3202063C-C32A-D9AD-D67A-A9E8F11D25AE}"/>
              </a:ext>
            </a:extLst>
          </p:cNvPr>
          <p:cNvSpPr txBox="1"/>
          <p:nvPr/>
        </p:nvSpPr>
        <p:spPr>
          <a:xfrm>
            <a:off x="624468" y="4457765"/>
            <a:ext cx="20339825" cy="10618291"/>
          </a:xfrm>
          <a:prstGeom prst="rect">
            <a:avLst/>
          </a:prstGeom>
          <a:noFill/>
        </p:spPr>
        <p:txBody>
          <a:bodyPr wrap="square">
            <a:spAutoFit/>
          </a:bodyPr>
          <a:lstStyle/>
          <a:p>
            <a:r>
              <a:rPr lang="ja-JP" altLang="en-US" sz="4800" dirty="0">
                <a:latin typeface="HGP創英角ｺﾞｼｯｸUB" panose="020B0900000000000000" pitchFamily="50" charset="-128"/>
                <a:ea typeface="HGP創英角ｺﾞｼｯｸUB" panose="020B0900000000000000" pitchFamily="50" charset="-128"/>
              </a:rPr>
              <a:t>集団授業の良い部分は、周りのライバルと競い合うことができる</a:t>
            </a:r>
            <a:endParaRPr lang="en-US" altLang="ja-JP" sz="4800" dirty="0">
              <a:latin typeface="HGP創英角ｺﾞｼｯｸUB" panose="020B0900000000000000" pitchFamily="50" charset="-128"/>
              <a:ea typeface="HGP創英角ｺﾞｼｯｸUB" panose="020B0900000000000000" pitchFamily="50" charset="-128"/>
            </a:endParaRPr>
          </a:p>
          <a:p>
            <a:r>
              <a:rPr lang="ja-JP" altLang="en-US" sz="9600" b="1" dirty="0">
                <a:solidFill>
                  <a:srgbClr val="FF0000"/>
                </a:solidFill>
                <a:latin typeface="HGP創英角ｺﾞｼｯｸUB" panose="020B0900000000000000" pitchFamily="50" charset="-128"/>
                <a:ea typeface="HGP創英角ｺﾞｼｯｸUB" panose="020B0900000000000000" pitchFamily="50" charset="-128"/>
              </a:rPr>
              <a:t>切磋琢磨できる環境</a:t>
            </a:r>
            <a:r>
              <a:rPr lang="ja-JP" altLang="en-US" sz="4800" dirty="0">
                <a:latin typeface="HGP創英角ｺﾞｼｯｸUB" panose="020B0900000000000000" pitchFamily="50" charset="-128"/>
                <a:ea typeface="HGP創英角ｺﾞｼｯｸUB" panose="020B0900000000000000" pitchFamily="50" charset="-128"/>
              </a:rPr>
              <a:t>が挙げられますが、</a:t>
            </a:r>
            <a:endParaRPr lang="en-US" altLang="ja-JP" sz="4800" dirty="0">
              <a:latin typeface="HGP創英角ｺﾞｼｯｸUB" panose="020B0900000000000000" pitchFamily="50" charset="-128"/>
              <a:ea typeface="HGP創英角ｺﾞｼｯｸUB" panose="020B0900000000000000" pitchFamily="50" charset="-128"/>
            </a:endParaRPr>
          </a:p>
          <a:p>
            <a:r>
              <a:rPr lang="ja-JP" altLang="en-US" sz="4800" dirty="0">
                <a:latin typeface="HGP創英角ｺﾞｼｯｸUB" panose="020B0900000000000000" pitchFamily="50" charset="-128"/>
                <a:ea typeface="HGP創英角ｺﾞｼｯｸUB" panose="020B0900000000000000" pitchFamily="50" charset="-128"/>
              </a:rPr>
              <a:t>人数が</a:t>
            </a:r>
            <a:r>
              <a:rPr lang="en-US" altLang="ja-JP" sz="4800" dirty="0">
                <a:latin typeface="HGP創英角ｺﾞｼｯｸUB" panose="020B0900000000000000" pitchFamily="50" charset="-128"/>
                <a:ea typeface="HGP創英角ｺﾞｼｯｸUB" panose="020B0900000000000000" pitchFamily="50" charset="-128"/>
              </a:rPr>
              <a:t>15</a:t>
            </a:r>
            <a:r>
              <a:rPr lang="ja-JP" altLang="en-US" sz="4800" dirty="0">
                <a:latin typeface="HGP創英角ｺﾞｼｯｸUB" panose="020B0900000000000000" pitchFamily="50" charset="-128"/>
                <a:ea typeface="HGP創英角ｺﾞｼｯｸUB" panose="020B0900000000000000" pitchFamily="50" charset="-128"/>
              </a:rPr>
              <a:t>名を超えると</a:t>
            </a:r>
            <a:endParaRPr lang="en-US" altLang="ja-JP" sz="4800" dirty="0">
              <a:latin typeface="HGP創英角ｺﾞｼｯｸUB" panose="020B0900000000000000" pitchFamily="50" charset="-128"/>
              <a:ea typeface="HGP創英角ｺﾞｼｯｸUB" panose="020B0900000000000000" pitchFamily="50" charset="-128"/>
            </a:endParaRPr>
          </a:p>
          <a:p>
            <a:r>
              <a:rPr lang="ja-JP" altLang="en-US" sz="4800" dirty="0">
                <a:latin typeface="HGP創英角ｺﾞｼｯｸUB" panose="020B0900000000000000" pitchFamily="50" charset="-128"/>
                <a:ea typeface="HGP創英角ｺﾞｼｯｸUB" panose="020B0900000000000000" pitchFamily="50" charset="-128"/>
              </a:rPr>
              <a:t>理解できなかった部分が出てきたときに、宿題の不明点のフォロー、欠席のフォローなどが適切にできなくなる場合が出てきます。</a:t>
            </a:r>
            <a:endParaRPr lang="en-US" altLang="ja-JP" sz="4800" dirty="0">
              <a:latin typeface="HGP創英角ｺﾞｼｯｸUB" panose="020B0900000000000000" pitchFamily="50" charset="-128"/>
              <a:ea typeface="HGP創英角ｺﾞｼｯｸUB" panose="020B0900000000000000" pitchFamily="50" charset="-128"/>
            </a:endParaRPr>
          </a:p>
          <a:p>
            <a:endParaRPr lang="en-US" altLang="ja-JP" sz="4800" dirty="0">
              <a:latin typeface="HGP創英角ｺﾞｼｯｸUB" panose="020B0900000000000000" pitchFamily="50" charset="-128"/>
              <a:ea typeface="HGP創英角ｺﾞｼｯｸUB" panose="020B0900000000000000" pitchFamily="50" charset="-128"/>
            </a:endParaRPr>
          </a:p>
          <a:p>
            <a:endParaRPr lang="en-US" altLang="ja-JP" sz="6600" dirty="0">
              <a:latin typeface="HGP創英角ｺﾞｼｯｸUB" panose="020B0900000000000000" pitchFamily="50" charset="-128"/>
              <a:ea typeface="HGP創英角ｺﾞｼｯｸUB" panose="020B0900000000000000" pitchFamily="50" charset="-128"/>
            </a:endParaRPr>
          </a:p>
          <a:p>
            <a:r>
              <a:rPr lang="ja-JP" altLang="en-US" sz="6600" dirty="0">
                <a:latin typeface="HGP創英角ｺﾞｼｯｸUB" panose="020B0900000000000000" pitchFamily="50" charset="-128"/>
                <a:ea typeface="HGP創英角ｺﾞｼｯｸUB" panose="020B0900000000000000" pitchFamily="50" charset="-128"/>
              </a:rPr>
              <a:t>したがってスタディーフィールドでは、　　　</a:t>
            </a:r>
            <a:endParaRPr lang="en-US" altLang="ja-JP" sz="6600" dirty="0">
              <a:latin typeface="HGP創英角ｺﾞｼｯｸUB" panose="020B0900000000000000" pitchFamily="50" charset="-128"/>
              <a:ea typeface="HGP創英角ｺﾞｼｯｸUB" panose="020B0900000000000000" pitchFamily="50" charset="-128"/>
            </a:endParaRPr>
          </a:p>
          <a:p>
            <a:r>
              <a:rPr lang="ja-JP" altLang="en-US" sz="7200" b="1" dirty="0">
                <a:solidFill>
                  <a:srgbClr val="FF0000"/>
                </a:solidFill>
                <a:latin typeface="HGP創英角ｺﾞｼｯｸUB" panose="020B0900000000000000" pitchFamily="50" charset="-128"/>
                <a:ea typeface="HGP創英角ｺﾞｼｯｸUB" panose="020B0900000000000000" pitchFamily="50" charset="-128"/>
              </a:rPr>
              <a:t>１クラスの定員を</a:t>
            </a:r>
            <a:r>
              <a:rPr lang="en-US" altLang="ja-JP" sz="7200" b="1" dirty="0">
                <a:solidFill>
                  <a:srgbClr val="FF0000"/>
                </a:solidFill>
                <a:latin typeface="HGP創英角ｺﾞｼｯｸUB" panose="020B0900000000000000" pitchFamily="50" charset="-128"/>
                <a:ea typeface="HGP創英角ｺﾞｼｯｸUB" panose="020B0900000000000000" pitchFamily="50" charset="-128"/>
              </a:rPr>
              <a:t>15</a:t>
            </a:r>
            <a:r>
              <a:rPr lang="ja-JP" altLang="en-US" sz="7200" b="1" dirty="0">
                <a:solidFill>
                  <a:srgbClr val="FF0000"/>
                </a:solidFill>
                <a:latin typeface="HGP創英角ｺﾞｼｯｸUB" panose="020B0900000000000000" pitchFamily="50" charset="-128"/>
                <a:ea typeface="HGP創英角ｺﾞｼｯｸUB" panose="020B0900000000000000" pitchFamily="50" charset="-128"/>
              </a:rPr>
              <a:t>名と設定して　　</a:t>
            </a:r>
            <a:endParaRPr lang="en-US" altLang="ja-JP" sz="7200" b="1" dirty="0">
              <a:solidFill>
                <a:srgbClr val="FF0000"/>
              </a:solidFill>
              <a:latin typeface="HGP創英角ｺﾞｼｯｸUB" panose="020B0900000000000000" pitchFamily="50" charset="-128"/>
              <a:ea typeface="HGP創英角ｺﾞｼｯｸUB" panose="020B0900000000000000" pitchFamily="50" charset="-128"/>
            </a:endParaRPr>
          </a:p>
          <a:p>
            <a:r>
              <a:rPr lang="ja-JP" altLang="en-US" sz="7200" b="1" dirty="0">
                <a:latin typeface="HGP創英角ｺﾞｼｯｸUB" panose="020B0900000000000000" pitchFamily="50" charset="-128"/>
                <a:ea typeface="HGP創英角ｺﾞｼｯｸUB" panose="020B0900000000000000" pitchFamily="50" charset="-128"/>
              </a:rPr>
              <a:t>一人一人を丁寧に見つめ、集団指導と個別指導の強みを両方活かします。</a:t>
            </a:r>
            <a:endParaRPr lang="en-US" altLang="ja-JP" sz="6600" dirty="0">
              <a:latin typeface="HGP創英角ｺﾞｼｯｸUB" panose="020B0900000000000000" pitchFamily="50" charset="-128"/>
              <a:ea typeface="HGP創英角ｺﾞｼｯｸUB" panose="020B0900000000000000" pitchFamily="50" charset="-128"/>
            </a:endParaRPr>
          </a:p>
        </p:txBody>
      </p:sp>
      <p:pic>
        <p:nvPicPr>
          <p:cNvPr id="2" name="図 1">
            <a:extLst>
              <a:ext uri="{FF2B5EF4-FFF2-40B4-BE49-F238E27FC236}">
                <a16:creationId xmlns:a16="http://schemas.microsoft.com/office/drawing/2014/main" id="{8AFA9C30-8D3E-DCE5-1D8E-D40A4B37928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7006497" y="9233209"/>
            <a:ext cx="3262228" cy="2986977"/>
          </a:xfrm>
          <a:prstGeom prst="rect">
            <a:avLst/>
          </a:prstGeom>
        </p:spPr>
      </p:pic>
    </p:spTree>
    <p:extLst>
      <p:ext uri="{BB962C8B-B14F-4D97-AF65-F5344CB8AC3E}">
        <p14:creationId xmlns:p14="http://schemas.microsoft.com/office/powerpoint/2010/main" val="1757066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8E938C9-4ED9-71E6-1CB5-4E008C57CD14}"/>
              </a:ext>
            </a:extLst>
          </p:cNvPr>
          <p:cNvSpPr txBox="1"/>
          <p:nvPr/>
        </p:nvSpPr>
        <p:spPr>
          <a:xfrm>
            <a:off x="1719943" y="806614"/>
            <a:ext cx="18592799" cy="2646878"/>
          </a:xfrm>
          <a:prstGeom prst="rect">
            <a:avLst/>
          </a:prstGeom>
          <a:noFill/>
        </p:spPr>
        <p:txBody>
          <a:bodyPr wrap="square">
            <a:spAutoFit/>
          </a:bodyPr>
          <a:lstStyle/>
          <a:p>
            <a:r>
              <a:rPr lang="ja-JP" altLang="en-US" sz="16600" b="1" dirty="0">
                <a:latin typeface="HGP創英角ｺﾞｼｯｸUB" panose="020B0900000000000000" pitchFamily="50" charset="-128"/>
                <a:ea typeface="HGP創英角ｺﾞｼｯｸUB" panose="020B0900000000000000" pitchFamily="50" charset="-128"/>
              </a:rPr>
              <a:t>⑤</a:t>
            </a:r>
            <a:r>
              <a:rPr lang="ja-JP" altLang="en-US" sz="16600" b="1" dirty="0">
                <a:solidFill>
                  <a:srgbClr val="FF0000"/>
                </a:solidFill>
                <a:latin typeface="HGP創英角ｺﾞｼｯｸUB" panose="020B0900000000000000" pitchFamily="50" charset="-128"/>
                <a:ea typeface="HGP創英角ｺﾞｼｯｸUB" panose="020B0900000000000000" pitchFamily="50" charset="-128"/>
              </a:rPr>
              <a:t>自習室の活用</a:t>
            </a:r>
            <a:r>
              <a:rPr lang="ja-JP" altLang="en-US" sz="16600" dirty="0">
                <a:latin typeface="HGP創英角ｺﾞｼｯｸUB" panose="020B0900000000000000" pitchFamily="50" charset="-128"/>
                <a:ea typeface="HGP創英角ｺﾞｼｯｸUB" panose="020B0900000000000000" pitchFamily="50" charset="-128"/>
              </a:rPr>
              <a:t> </a:t>
            </a:r>
            <a:endParaRPr lang="ja-JP" altLang="en-US" sz="11500" dirty="0">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AC926AC0-2961-B94D-E716-1F66B0410A27}"/>
              </a:ext>
            </a:extLst>
          </p:cNvPr>
          <p:cNvSpPr txBox="1"/>
          <p:nvPr/>
        </p:nvSpPr>
        <p:spPr>
          <a:xfrm>
            <a:off x="783771" y="5226959"/>
            <a:ext cx="19833771" cy="9818072"/>
          </a:xfrm>
          <a:prstGeom prst="rect">
            <a:avLst/>
          </a:prstGeom>
          <a:noFill/>
        </p:spPr>
        <p:txBody>
          <a:bodyPr wrap="square">
            <a:spAutoFit/>
          </a:bodyPr>
          <a:lstStyle/>
          <a:p>
            <a:r>
              <a:rPr lang="ja-JP" altLang="en-US" sz="4400" dirty="0">
                <a:solidFill>
                  <a:srgbClr val="000000"/>
                </a:solidFill>
                <a:latin typeface="HGP創英角ｺﾞｼｯｸUB" panose="020B0900000000000000" pitchFamily="50" charset="-128"/>
                <a:ea typeface="HGP創英角ｺﾞｼｯｸUB" panose="020B0900000000000000" pitchFamily="50" charset="-128"/>
              </a:rPr>
              <a:t>神奈川県公立高校入試問題は問題形式が毎年ほぼ同じです</a:t>
            </a:r>
            <a:r>
              <a:rPr lang="ja-JP" altLang="en-US" sz="6000" dirty="0">
                <a:solidFill>
                  <a:srgbClr val="000000"/>
                </a:solidFill>
                <a:latin typeface="HGP創英角ｺﾞｼｯｸUB" panose="020B0900000000000000" pitchFamily="50" charset="-128"/>
                <a:ea typeface="HGP創英角ｺﾞｼｯｸUB" panose="020B0900000000000000" pitchFamily="50" charset="-128"/>
              </a:rPr>
              <a:t>。</a:t>
            </a:r>
            <a:endParaRPr lang="en-US" altLang="ja-JP" sz="6000" dirty="0">
              <a:solidFill>
                <a:srgbClr val="000000"/>
              </a:solidFill>
              <a:latin typeface="HGP創英角ｺﾞｼｯｸUB" panose="020B0900000000000000" pitchFamily="50" charset="-128"/>
              <a:ea typeface="HGP創英角ｺﾞｼｯｸUB" panose="020B0900000000000000" pitchFamily="50" charset="-128"/>
            </a:endParaRPr>
          </a:p>
          <a:p>
            <a:r>
              <a:rPr lang="ja-JP" altLang="en-US" sz="6000" dirty="0">
                <a:solidFill>
                  <a:srgbClr val="000000"/>
                </a:solidFill>
                <a:latin typeface="HGP創英角ｺﾞｼｯｸUB" panose="020B0900000000000000" pitchFamily="50" charset="-128"/>
                <a:ea typeface="HGP創英角ｺﾞｼｯｸUB" panose="020B0900000000000000" pitchFamily="50" charset="-128"/>
              </a:rPr>
              <a:t>入試本番で点数が取れるかは</a:t>
            </a:r>
            <a:r>
              <a:rPr lang="ja-JP" altLang="en-US" sz="8800" b="1" dirty="0">
                <a:solidFill>
                  <a:srgbClr val="FF0000"/>
                </a:solidFill>
                <a:latin typeface="HGP創英角ｺﾞｼｯｸUB" panose="020B0900000000000000" pitchFamily="50" charset="-128"/>
                <a:ea typeface="HGP創英角ｺﾞｼｯｸUB" panose="020B0900000000000000" pitchFamily="50" charset="-128"/>
              </a:rPr>
              <a:t>演習量</a:t>
            </a:r>
            <a:r>
              <a:rPr lang="ja-JP" altLang="en-US" sz="6000" dirty="0">
                <a:solidFill>
                  <a:srgbClr val="000000"/>
                </a:solidFill>
                <a:latin typeface="HGP創英角ｺﾞｼｯｸUB" panose="020B0900000000000000" pitchFamily="50" charset="-128"/>
                <a:ea typeface="HGP創英角ｺﾞｼｯｸUB" panose="020B0900000000000000" pitchFamily="50" charset="-128"/>
              </a:rPr>
              <a:t>で決まります。</a:t>
            </a:r>
            <a:endParaRPr lang="en-US" altLang="ja-JP" sz="6000" dirty="0">
              <a:solidFill>
                <a:srgbClr val="000000"/>
              </a:solidFill>
              <a:latin typeface="HGP創英角ｺﾞｼｯｸUB" panose="020B0900000000000000" pitchFamily="50" charset="-128"/>
              <a:ea typeface="HGP創英角ｺﾞｼｯｸUB" panose="020B0900000000000000" pitchFamily="50" charset="-128"/>
            </a:endParaRPr>
          </a:p>
          <a:p>
            <a:endParaRPr lang="en-US" altLang="ja-JP" sz="8000" dirty="0">
              <a:solidFill>
                <a:srgbClr val="000000"/>
              </a:solidFill>
              <a:latin typeface="HGP創英角ｺﾞｼｯｸUB" panose="020B0900000000000000" pitchFamily="50" charset="-128"/>
              <a:ea typeface="HGP創英角ｺﾞｼｯｸUB" panose="020B0900000000000000" pitchFamily="50" charset="-128"/>
            </a:endParaRPr>
          </a:p>
          <a:p>
            <a:r>
              <a:rPr lang="ja-JP" altLang="en-US" sz="4400" dirty="0">
                <a:solidFill>
                  <a:srgbClr val="000000"/>
                </a:solidFill>
                <a:latin typeface="HGP創英角ｺﾞｼｯｸUB" panose="020B0900000000000000" pitchFamily="50" charset="-128"/>
                <a:ea typeface="HGP創英角ｺﾞｼｯｸUB" panose="020B0900000000000000" pitchFamily="50" charset="-128"/>
              </a:rPr>
              <a:t>授業の中でも演習の時間はありますが、授業のない日でも自習はいつでも</a:t>
            </a:r>
            <a:r>
              <a:rPr lang="en-US" altLang="ja-JP" sz="4400" dirty="0">
                <a:solidFill>
                  <a:srgbClr val="000000"/>
                </a:solidFill>
                <a:latin typeface="HGP創英角ｺﾞｼｯｸUB" panose="020B0900000000000000" pitchFamily="50" charset="-128"/>
                <a:ea typeface="HGP創英角ｺﾞｼｯｸUB" panose="020B0900000000000000" pitchFamily="50" charset="-128"/>
              </a:rPr>
              <a:t>OK</a:t>
            </a:r>
            <a:r>
              <a:rPr lang="ja-JP" altLang="en-US" sz="4400" dirty="0">
                <a:solidFill>
                  <a:srgbClr val="000000"/>
                </a:solidFill>
                <a:latin typeface="HGP創英角ｺﾞｼｯｸUB" panose="020B0900000000000000" pitchFamily="50" charset="-128"/>
                <a:ea typeface="HGP創英角ｺﾞｼｯｸUB" panose="020B0900000000000000" pitchFamily="50" charset="-128"/>
              </a:rPr>
              <a:t>です。</a:t>
            </a:r>
            <a:endParaRPr lang="en-US" altLang="ja-JP" sz="4400" dirty="0">
              <a:solidFill>
                <a:srgbClr val="000000"/>
              </a:solidFill>
              <a:latin typeface="HGP創英角ｺﾞｼｯｸUB" panose="020B0900000000000000" pitchFamily="50" charset="-128"/>
              <a:ea typeface="HGP創英角ｺﾞｼｯｸUB" panose="020B0900000000000000" pitchFamily="50" charset="-128"/>
            </a:endParaRPr>
          </a:p>
          <a:p>
            <a:r>
              <a:rPr lang="ja-JP" altLang="en-US" sz="4400" dirty="0">
                <a:solidFill>
                  <a:srgbClr val="000000"/>
                </a:solidFill>
                <a:latin typeface="HGP創英角ｺﾞｼｯｸUB" panose="020B0900000000000000" pitchFamily="50" charset="-128"/>
                <a:ea typeface="HGP創英角ｺﾞｼｯｸUB" panose="020B0900000000000000" pitchFamily="50" charset="-128"/>
              </a:rPr>
              <a:t>学校の宿題などを持ち込んで行ってもいいですし</a:t>
            </a:r>
            <a:endParaRPr lang="en-US" altLang="ja-JP" sz="4400" dirty="0">
              <a:solidFill>
                <a:srgbClr val="000000"/>
              </a:solidFill>
              <a:latin typeface="HGP創英角ｺﾞｼｯｸUB" panose="020B0900000000000000" pitchFamily="50" charset="-128"/>
              <a:ea typeface="HGP創英角ｺﾞｼｯｸUB" panose="020B0900000000000000" pitchFamily="50" charset="-128"/>
            </a:endParaRPr>
          </a:p>
          <a:p>
            <a:r>
              <a:rPr lang="en-US" altLang="ja-JP" sz="9600" b="1" dirty="0">
                <a:solidFill>
                  <a:srgbClr val="FF0000"/>
                </a:solidFill>
                <a:latin typeface="HGP創英角ｺﾞｼｯｸUB" panose="020B0900000000000000" pitchFamily="50" charset="-128"/>
                <a:ea typeface="HGP創英角ｺﾞｼｯｸUB" panose="020B0900000000000000" pitchFamily="50" charset="-128"/>
              </a:rPr>
              <a:t>E</a:t>
            </a:r>
            <a:r>
              <a:rPr lang="ja-JP" altLang="en-US" sz="9600" b="1" dirty="0">
                <a:solidFill>
                  <a:srgbClr val="FF0000"/>
                </a:solidFill>
                <a:latin typeface="HGP創英角ｺﾞｼｯｸUB" panose="020B0900000000000000" pitchFamily="50" charset="-128"/>
                <a:ea typeface="HGP創英角ｺﾞｼｯｸUB" panose="020B0900000000000000" pitchFamily="50" charset="-128"/>
              </a:rPr>
              <a:t>トレ</a:t>
            </a:r>
            <a:r>
              <a:rPr lang="ja-JP" altLang="en-US" sz="5400" b="1" dirty="0">
                <a:solidFill>
                  <a:srgbClr val="000000"/>
                </a:solidFill>
                <a:latin typeface="HGP創英角ｺﾞｼｯｸUB" panose="020B0900000000000000" pitchFamily="50" charset="-128"/>
                <a:ea typeface="HGP創英角ｺﾞｼｯｸUB" panose="020B0900000000000000" pitchFamily="50" charset="-128"/>
              </a:rPr>
              <a:t>というシステム</a:t>
            </a:r>
            <a:r>
              <a:rPr lang="ja-JP" altLang="en-US" sz="4400" dirty="0">
                <a:solidFill>
                  <a:srgbClr val="000000"/>
                </a:solidFill>
                <a:latin typeface="HGP創英角ｺﾞｼｯｸUB" panose="020B0900000000000000" pitchFamily="50" charset="-128"/>
                <a:ea typeface="HGP創英角ｺﾞｼｯｸUB" panose="020B0900000000000000" pitchFamily="50" charset="-128"/>
              </a:rPr>
              <a:t>を使って、自分のやりたい単元をやりたいだけプリント印刷して行うことができます。さらに</a:t>
            </a:r>
            <a:endParaRPr lang="en-US" altLang="ja-JP" sz="4400" dirty="0">
              <a:solidFill>
                <a:srgbClr val="000000"/>
              </a:solidFill>
              <a:latin typeface="HGP創英角ｺﾞｼｯｸUB" panose="020B0900000000000000" pitchFamily="50" charset="-128"/>
              <a:ea typeface="HGP創英角ｺﾞｼｯｸUB" panose="020B0900000000000000" pitchFamily="50" charset="-128"/>
            </a:endParaRPr>
          </a:p>
          <a:p>
            <a:r>
              <a:rPr lang="ja-JP" altLang="en-US" sz="4400" b="1" u="sng" dirty="0">
                <a:solidFill>
                  <a:srgbClr val="FF0000"/>
                </a:solidFill>
                <a:latin typeface="HGP創英角ｺﾞｼｯｸUB" panose="020B0900000000000000" pitchFamily="50" charset="-128"/>
                <a:ea typeface="HGP創英角ｺﾞｼｯｸUB" panose="020B0900000000000000" pitchFamily="50" charset="-128"/>
              </a:rPr>
              <a:t>スタディーフィールドでは市販されていない過去の入試問題や神奈川県公立高校入試</a:t>
            </a:r>
            <a:endParaRPr lang="en-US" altLang="ja-JP" sz="4400" b="1" u="sng" dirty="0">
              <a:solidFill>
                <a:srgbClr val="FF0000"/>
              </a:solidFill>
              <a:latin typeface="HGP創英角ｺﾞｼｯｸUB" panose="020B0900000000000000" pitchFamily="50" charset="-128"/>
              <a:ea typeface="HGP創英角ｺﾞｼｯｸUB" panose="020B0900000000000000" pitchFamily="50" charset="-128"/>
            </a:endParaRPr>
          </a:p>
          <a:p>
            <a:r>
              <a:rPr lang="ja-JP" altLang="en-US" sz="4400" b="1" u="sng" dirty="0">
                <a:solidFill>
                  <a:srgbClr val="FF0000"/>
                </a:solidFill>
                <a:latin typeface="HGP創英角ｺﾞｼｯｸUB" panose="020B0900000000000000" pitchFamily="50" charset="-128"/>
                <a:ea typeface="HGP創英角ｺﾞｼｯｸUB" panose="020B0900000000000000" pitchFamily="50" charset="-128"/>
              </a:rPr>
              <a:t>予想問題集などありとあらゆる問題を演習</a:t>
            </a:r>
            <a:r>
              <a:rPr lang="ja-JP" altLang="en-US" sz="4400" dirty="0">
                <a:solidFill>
                  <a:srgbClr val="000000"/>
                </a:solidFill>
                <a:latin typeface="HGP創英角ｺﾞｼｯｸUB" panose="020B0900000000000000" pitchFamily="50" charset="-128"/>
                <a:ea typeface="HGP創英角ｺﾞｼｯｸUB" panose="020B0900000000000000" pitchFamily="50" charset="-128"/>
              </a:rPr>
              <a:t>することができます。</a:t>
            </a:r>
            <a:endParaRPr lang="en-US" altLang="ja-JP" sz="4400" dirty="0">
              <a:solidFill>
                <a:srgbClr val="000000"/>
              </a:solidFill>
              <a:latin typeface="HGP創英角ｺﾞｼｯｸUB" panose="020B0900000000000000" pitchFamily="50" charset="-128"/>
              <a:ea typeface="HGP創英角ｺﾞｼｯｸUB" panose="020B0900000000000000" pitchFamily="50" charset="-128"/>
            </a:endParaRPr>
          </a:p>
          <a:p>
            <a:endParaRPr lang="en-US" altLang="ja-JP" sz="4400" dirty="0">
              <a:solidFill>
                <a:srgbClr val="000000"/>
              </a:solidFill>
              <a:latin typeface="HGP創英角ｺﾞｼｯｸUB" panose="020B0900000000000000" pitchFamily="50" charset="-128"/>
              <a:ea typeface="HGP創英角ｺﾞｼｯｸUB" panose="020B0900000000000000" pitchFamily="50" charset="-128"/>
            </a:endParaRPr>
          </a:p>
          <a:p>
            <a:r>
              <a:rPr lang="ja-JP" altLang="en-US" sz="4400" dirty="0">
                <a:solidFill>
                  <a:srgbClr val="000000"/>
                </a:solidFill>
                <a:latin typeface="HGP創英角ｺﾞｼｯｸUB" panose="020B0900000000000000" pitchFamily="50" charset="-128"/>
                <a:ea typeface="HGP創英角ｺﾞｼｯｸUB" panose="020B0900000000000000" pitchFamily="50" charset="-128"/>
              </a:rPr>
              <a:t>塾生は、万全な状態で入試本番に臨んでもらいます。</a:t>
            </a:r>
            <a:r>
              <a:rPr lang="ja-JP" altLang="en-US" sz="4400" dirty="0">
                <a:latin typeface="HGP創英角ｺﾞｼｯｸUB" panose="020B0900000000000000" pitchFamily="50" charset="-128"/>
                <a:ea typeface="HGP創英角ｺﾞｼｯｸUB" panose="020B0900000000000000" pitchFamily="50" charset="-128"/>
              </a:rPr>
              <a:t> </a:t>
            </a:r>
          </a:p>
        </p:txBody>
      </p:sp>
      <p:pic>
        <p:nvPicPr>
          <p:cNvPr id="2" name="図 1">
            <a:extLst>
              <a:ext uri="{FF2B5EF4-FFF2-40B4-BE49-F238E27FC236}">
                <a16:creationId xmlns:a16="http://schemas.microsoft.com/office/drawing/2014/main" id="{1B04528E-3993-FD7E-1710-66EED4B42FA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7050514" y="3453492"/>
            <a:ext cx="3262228" cy="2986977"/>
          </a:xfrm>
          <a:prstGeom prst="rect">
            <a:avLst/>
          </a:prstGeom>
        </p:spPr>
      </p:pic>
    </p:spTree>
    <p:extLst>
      <p:ext uri="{BB962C8B-B14F-4D97-AF65-F5344CB8AC3E}">
        <p14:creationId xmlns:p14="http://schemas.microsoft.com/office/powerpoint/2010/main" val="1902793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0F32BA9-7530-2ED3-F7C2-E90BC564026C}"/>
              </a:ext>
            </a:extLst>
          </p:cNvPr>
          <p:cNvSpPr/>
          <p:nvPr/>
        </p:nvSpPr>
        <p:spPr>
          <a:xfrm>
            <a:off x="4211417" y="786046"/>
            <a:ext cx="13251304" cy="900246"/>
          </a:xfrm>
          <a:prstGeom prst="rect">
            <a:avLst/>
          </a:prstGeom>
          <a:noFill/>
        </p:spPr>
        <p:txBody>
          <a:bodyPr wrap="square" lIns="68580" tIns="34290" rIns="68580" bIns="34290">
            <a:spAutoFit/>
          </a:bodyPr>
          <a:lstStyle/>
          <a:p>
            <a:pPr algn="ctr"/>
            <a:r>
              <a:rPr lang="ja-JP" altLang="en-US" sz="5400" dirty="0">
                <a:ln w="0"/>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集団・個別のメリット・デメリット</a:t>
            </a:r>
          </a:p>
        </p:txBody>
      </p:sp>
      <p:sp>
        <p:nvSpPr>
          <p:cNvPr id="9" name="正方形/長方形 8">
            <a:extLst>
              <a:ext uri="{FF2B5EF4-FFF2-40B4-BE49-F238E27FC236}">
                <a16:creationId xmlns:a16="http://schemas.microsoft.com/office/drawing/2014/main" id="{326ED416-4AA9-BCBA-F3FE-70C17B527903}"/>
              </a:ext>
            </a:extLst>
          </p:cNvPr>
          <p:cNvSpPr/>
          <p:nvPr/>
        </p:nvSpPr>
        <p:spPr>
          <a:xfrm>
            <a:off x="317311" y="13283672"/>
            <a:ext cx="21039516" cy="2531462"/>
          </a:xfrm>
          <a:prstGeom prst="rect">
            <a:avLst/>
          </a:prstGeom>
          <a:noFill/>
        </p:spPr>
        <p:txBody>
          <a:bodyPr wrap="square" lIns="68580" tIns="34290" rIns="68580" bIns="34290">
            <a:spAutoFit/>
          </a:bodyPr>
          <a:lstStyle/>
          <a:p>
            <a:pPr algn="ctr"/>
            <a:r>
              <a:rPr lang="ja-JP" altLang="en-US" sz="8000" dirty="0">
                <a:ln w="0"/>
                <a:solidFill>
                  <a:srgbClr val="FF0000"/>
                </a:solidFill>
                <a:latin typeface="HGP創英角ｺﾞｼｯｸUB" panose="020B0900000000000000" pitchFamily="50" charset="-128"/>
                <a:ea typeface="HGP創英角ｺﾞｼｯｸUB" panose="020B0900000000000000" pitchFamily="50" charset="-128"/>
              </a:rPr>
              <a:t>スタディーフィールドは集団指導の弱みを消して</a:t>
            </a:r>
            <a:endParaRPr lang="en-US" altLang="ja-JP" sz="8000" dirty="0">
              <a:ln w="0"/>
              <a:solidFill>
                <a:srgbClr val="FF0000"/>
              </a:solidFill>
              <a:latin typeface="HGP創英角ｺﾞｼｯｸUB" panose="020B0900000000000000" pitchFamily="50" charset="-128"/>
              <a:ea typeface="HGP創英角ｺﾞｼｯｸUB" panose="020B0900000000000000" pitchFamily="50" charset="-128"/>
            </a:endParaRPr>
          </a:p>
          <a:p>
            <a:pPr algn="ctr"/>
            <a:r>
              <a:rPr lang="ja-JP" altLang="en-US" sz="8000" dirty="0">
                <a:ln w="0"/>
                <a:solidFill>
                  <a:srgbClr val="FF0000"/>
                </a:solidFill>
                <a:latin typeface="HGP創英角ｺﾞｼｯｸUB" panose="020B0900000000000000" pitchFamily="50" charset="-128"/>
                <a:ea typeface="HGP創英角ｺﾞｼｯｸUB" panose="020B0900000000000000" pitchFamily="50" charset="-128"/>
              </a:rPr>
              <a:t>強みを最大に生かします</a:t>
            </a:r>
            <a:endParaRPr lang="en-US" altLang="ja-JP" sz="8000" dirty="0">
              <a:ln w="0"/>
              <a:solidFill>
                <a:srgbClr val="FF0000"/>
              </a:solidFill>
              <a:latin typeface="HGP創英角ｺﾞｼｯｸUB" panose="020B0900000000000000" pitchFamily="50" charset="-128"/>
              <a:ea typeface="HGP創英角ｺﾞｼｯｸUB" panose="020B0900000000000000" pitchFamily="50" charset="-128"/>
            </a:endParaRPr>
          </a:p>
        </p:txBody>
      </p:sp>
      <p:pic>
        <p:nvPicPr>
          <p:cNvPr id="2" name="図 1">
            <a:extLst>
              <a:ext uri="{FF2B5EF4-FFF2-40B4-BE49-F238E27FC236}">
                <a16:creationId xmlns:a16="http://schemas.microsoft.com/office/drawing/2014/main" id="{C3370CB6-5359-866A-5E64-400E154D3D2D}"/>
              </a:ext>
            </a:extLst>
          </p:cNvPr>
          <p:cNvPicPr>
            <a:picLocks noChangeAspect="1"/>
          </p:cNvPicPr>
          <p:nvPr/>
        </p:nvPicPr>
        <p:blipFill>
          <a:blip r:embed="rId2"/>
          <a:stretch>
            <a:fillRect/>
          </a:stretch>
        </p:blipFill>
        <p:spPr>
          <a:xfrm>
            <a:off x="651890" y="2068286"/>
            <a:ext cx="19735736" cy="11215386"/>
          </a:xfrm>
          <a:prstGeom prst="rect">
            <a:avLst/>
          </a:prstGeom>
        </p:spPr>
      </p:pic>
    </p:spTree>
    <p:extLst>
      <p:ext uri="{BB962C8B-B14F-4D97-AF65-F5344CB8AC3E}">
        <p14:creationId xmlns:p14="http://schemas.microsoft.com/office/powerpoint/2010/main" val="292851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7F00B6A-6CB0-4B4F-B3CC-D20CCF8FB489}"/>
              </a:ext>
            </a:extLst>
          </p:cNvPr>
          <p:cNvSpPr txBox="1"/>
          <p:nvPr/>
        </p:nvSpPr>
        <p:spPr>
          <a:xfrm>
            <a:off x="762679" y="1014598"/>
            <a:ext cx="4574432" cy="830997"/>
          </a:xfrm>
          <a:prstGeom prst="rect">
            <a:avLst/>
          </a:prstGeom>
          <a:noFill/>
        </p:spPr>
        <p:txBody>
          <a:bodyPr wrap="square">
            <a:spAutoFit/>
          </a:bodyPr>
          <a:lstStyle/>
          <a:p>
            <a:r>
              <a:rPr lang="en-US" altLang="ja-JP" sz="3600" dirty="0">
                <a:solidFill>
                  <a:srgbClr val="000000"/>
                </a:solidFill>
                <a:latin typeface="HGP創英角ｺﾞｼｯｸUB" panose="020B0900000000000000" pitchFamily="50" charset="-128"/>
                <a:ea typeface="HGP創英角ｺﾞｼｯｸUB" panose="020B0900000000000000" pitchFamily="50" charset="-128"/>
              </a:rPr>
              <a:t>【</a:t>
            </a:r>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指導理念</a:t>
            </a:r>
            <a:r>
              <a:rPr lang="en-US" altLang="ja-JP" sz="3600" dirty="0">
                <a:solidFill>
                  <a:srgbClr val="000000"/>
                </a:solidFill>
                <a:latin typeface="HGP創英角ｺﾞｼｯｸUB" panose="020B0900000000000000" pitchFamily="50" charset="-128"/>
                <a:ea typeface="HGP創英角ｺﾞｼｯｸUB" panose="020B0900000000000000" pitchFamily="50" charset="-128"/>
              </a:rPr>
              <a:t>】</a:t>
            </a:r>
            <a:endParaRPr lang="ja-JP" altLang="en-US" sz="3600" dirty="0">
              <a:latin typeface="HGP創英角ｺﾞｼｯｸUB" panose="020B0900000000000000" pitchFamily="50" charset="-128"/>
              <a:ea typeface="HGP創英角ｺﾞｼｯｸUB" panose="020B0900000000000000" pitchFamily="50" charset="-128"/>
            </a:endParaRPr>
          </a:p>
        </p:txBody>
      </p:sp>
      <p:sp>
        <p:nvSpPr>
          <p:cNvPr id="27" name="テキスト ボックス 26">
            <a:extLst>
              <a:ext uri="{FF2B5EF4-FFF2-40B4-BE49-F238E27FC236}">
                <a16:creationId xmlns:a16="http://schemas.microsoft.com/office/drawing/2014/main" id="{D49D4D1E-E687-4E02-BF89-0500A6641E79}"/>
              </a:ext>
            </a:extLst>
          </p:cNvPr>
          <p:cNvSpPr txBox="1"/>
          <p:nvPr/>
        </p:nvSpPr>
        <p:spPr>
          <a:xfrm>
            <a:off x="4865915" y="4007517"/>
            <a:ext cx="15098485" cy="769441"/>
          </a:xfrm>
          <a:prstGeom prst="rect">
            <a:avLst/>
          </a:prstGeom>
          <a:noFill/>
        </p:spPr>
        <p:txBody>
          <a:bodyPr wrap="square">
            <a:spAutoFit/>
          </a:bodyPr>
          <a:lstStyle/>
          <a:p>
            <a:r>
              <a:rPr lang="en-US" altLang="ja-JP" sz="3600" dirty="0">
                <a:solidFill>
                  <a:srgbClr val="000000"/>
                </a:solidFill>
                <a:latin typeface="HGP創英角ｺﾞｼｯｸUB" panose="020B0900000000000000" pitchFamily="50" charset="-128"/>
                <a:ea typeface="HGP創英角ｺﾞｼｯｸUB" panose="020B0900000000000000" pitchFamily="50" charset="-128"/>
              </a:rPr>
              <a:t>【</a:t>
            </a:r>
            <a:r>
              <a:rPr lang="ja-JP" altLang="en-US" sz="4400" dirty="0">
                <a:solidFill>
                  <a:srgbClr val="000000"/>
                </a:solidFill>
                <a:latin typeface="HGP創英角ｺﾞｼｯｸUB" panose="020B0900000000000000" pitchFamily="50" charset="-128"/>
                <a:ea typeface="HGP創英角ｺﾞｼｯｸUB" panose="020B0900000000000000" pitchFamily="50" charset="-128"/>
              </a:rPr>
              <a:t>スタディーフィールド　５つのココがちがう！</a:t>
            </a:r>
            <a:r>
              <a:rPr lang="en-US" altLang="ja-JP" sz="3600" dirty="0">
                <a:solidFill>
                  <a:srgbClr val="000000"/>
                </a:solidFill>
                <a:latin typeface="HGP創英角ｺﾞｼｯｸUB" panose="020B0900000000000000" pitchFamily="50" charset="-128"/>
                <a:ea typeface="HGP創英角ｺﾞｼｯｸUB" panose="020B0900000000000000" pitchFamily="50" charset="-128"/>
              </a:rPr>
              <a:t>】</a:t>
            </a:r>
            <a:endParaRPr lang="ja-JP" altLang="en-US" sz="3600" dirty="0">
              <a:latin typeface="HGP創英角ｺﾞｼｯｸUB" panose="020B0900000000000000" pitchFamily="50" charset="-128"/>
              <a:ea typeface="HGP創英角ｺﾞｼｯｸUB" panose="020B0900000000000000" pitchFamily="50" charset="-128"/>
            </a:endParaRPr>
          </a:p>
        </p:txBody>
      </p:sp>
      <p:sp>
        <p:nvSpPr>
          <p:cNvPr id="29" name="テキスト ボックス 28">
            <a:extLst>
              <a:ext uri="{FF2B5EF4-FFF2-40B4-BE49-F238E27FC236}">
                <a16:creationId xmlns:a16="http://schemas.microsoft.com/office/drawing/2014/main" id="{FB608D0A-C488-47DB-8FB6-E76BA209F4CC}"/>
              </a:ext>
            </a:extLst>
          </p:cNvPr>
          <p:cNvSpPr txBox="1"/>
          <p:nvPr/>
        </p:nvSpPr>
        <p:spPr>
          <a:xfrm>
            <a:off x="2253343" y="5356681"/>
            <a:ext cx="16502743" cy="1200329"/>
          </a:xfrm>
          <a:prstGeom prst="rect">
            <a:avLst/>
          </a:prstGeom>
          <a:noFill/>
        </p:spPr>
        <p:txBody>
          <a:bodyPr wrap="square">
            <a:spAutoFit/>
          </a:bodyPr>
          <a:lstStyle/>
          <a:p>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１、</a:t>
            </a:r>
            <a:r>
              <a:rPr lang="ja-JP" altLang="en-US" sz="7200" b="1" u="sng" dirty="0">
                <a:solidFill>
                  <a:srgbClr val="FF0000"/>
                </a:solidFill>
                <a:latin typeface="HGP創英角ｺﾞｼｯｸUB" panose="020B0900000000000000" pitchFamily="50" charset="-128"/>
                <a:ea typeface="HGP創英角ｺﾞｼｯｸUB" panose="020B0900000000000000" pitchFamily="50" charset="-128"/>
              </a:rPr>
              <a:t>学校準拠テキスト</a:t>
            </a:r>
            <a:r>
              <a:rPr lang="ja-JP" altLang="en-US" sz="7200" b="1" u="sng" dirty="0">
                <a:latin typeface="HGP創英角ｺﾞｼｯｸUB" panose="020B0900000000000000" pitchFamily="50" charset="-128"/>
                <a:ea typeface="HGP創英角ｺﾞｼｯｸUB" panose="020B0900000000000000" pitchFamily="50" charset="-128"/>
              </a:rPr>
              <a:t>で内申アップ</a:t>
            </a:r>
            <a:r>
              <a:rPr lang="ja-JP" altLang="en-US" sz="7200" dirty="0">
                <a:latin typeface="HGP創英角ｺﾞｼｯｸUB" panose="020B0900000000000000" pitchFamily="50" charset="-128"/>
                <a:ea typeface="HGP創英角ｺﾞｼｯｸUB" panose="020B0900000000000000" pitchFamily="50" charset="-128"/>
              </a:rPr>
              <a:t> </a:t>
            </a:r>
            <a:endParaRPr lang="ja-JP" altLang="en-US" sz="4800" dirty="0">
              <a:latin typeface="HGP創英角ｺﾞｼｯｸUB" panose="020B0900000000000000" pitchFamily="50" charset="-128"/>
              <a:ea typeface="HGP創英角ｺﾞｼｯｸUB" panose="020B0900000000000000" pitchFamily="50" charset="-128"/>
            </a:endParaRPr>
          </a:p>
        </p:txBody>
      </p:sp>
      <p:sp>
        <p:nvSpPr>
          <p:cNvPr id="33" name="テキスト ボックス 32">
            <a:extLst>
              <a:ext uri="{FF2B5EF4-FFF2-40B4-BE49-F238E27FC236}">
                <a16:creationId xmlns:a16="http://schemas.microsoft.com/office/drawing/2014/main" id="{F41D7909-638D-4007-8265-EE6E5A648B75}"/>
              </a:ext>
            </a:extLst>
          </p:cNvPr>
          <p:cNvSpPr txBox="1"/>
          <p:nvPr/>
        </p:nvSpPr>
        <p:spPr>
          <a:xfrm>
            <a:off x="1328058" y="6858317"/>
            <a:ext cx="16829314" cy="1200329"/>
          </a:xfrm>
          <a:prstGeom prst="rect">
            <a:avLst/>
          </a:prstGeom>
          <a:noFill/>
        </p:spPr>
        <p:txBody>
          <a:bodyPr wrap="square">
            <a:spAutoFit/>
          </a:bodyPr>
          <a:lstStyle/>
          <a:p>
            <a:r>
              <a:rPr lang="ja-JP" altLang="en-US" sz="3600" dirty="0">
                <a:solidFill>
                  <a:srgbClr val="000000"/>
                </a:solidFill>
                <a:latin typeface="HGP創英角ｺﾞｼｯｸUB" panose="020B0900000000000000" pitchFamily="50" charset="-128"/>
                <a:ea typeface="HGP創英角ｺﾞｼｯｸUB" panose="020B0900000000000000" pitchFamily="50" charset="-128"/>
              </a:rPr>
              <a:t>　</a:t>
            </a:r>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   ２、</a:t>
            </a:r>
            <a:r>
              <a:rPr lang="ja-JP" altLang="en-US" sz="7200" b="1" u="sng" dirty="0">
                <a:solidFill>
                  <a:srgbClr val="FF0000"/>
                </a:solidFill>
                <a:latin typeface="HGP創英角ｺﾞｼｯｸUB" panose="020B0900000000000000" pitchFamily="50" charset="-128"/>
                <a:ea typeface="HGP創英角ｺﾞｼｯｸUB" panose="020B0900000000000000" pitchFamily="50" charset="-128"/>
              </a:rPr>
              <a:t>チェックタイム</a:t>
            </a:r>
            <a:r>
              <a:rPr lang="ja-JP" altLang="en-US" sz="7200" u="sng" dirty="0">
                <a:solidFill>
                  <a:srgbClr val="000000"/>
                </a:solidFill>
                <a:latin typeface="HGP創英角ｺﾞｼｯｸUB" panose="020B0900000000000000" pitchFamily="50" charset="-128"/>
                <a:ea typeface="HGP創英角ｺﾞｼｯｸUB" panose="020B0900000000000000" pitchFamily="50" charset="-128"/>
              </a:rPr>
              <a:t>で学習習慣をつける</a:t>
            </a:r>
            <a:r>
              <a:rPr lang="ja-JP" altLang="en-US" sz="7200" u="sng" dirty="0">
                <a:latin typeface="HGP創英角ｺﾞｼｯｸUB" panose="020B0900000000000000" pitchFamily="50" charset="-128"/>
                <a:ea typeface="HGP創英角ｺﾞｼｯｸUB" panose="020B0900000000000000" pitchFamily="50" charset="-128"/>
              </a:rPr>
              <a:t> </a:t>
            </a:r>
            <a:endParaRPr lang="ja-JP" altLang="en-US" sz="3600" u="sng" dirty="0">
              <a:latin typeface="HGP創英角ｺﾞｼｯｸUB" panose="020B0900000000000000" pitchFamily="50" charset="-128"/>
              <a:ea typeface="HGP創英角ｺﾞｼｯｸUB" panose="020B0900000000000000" pitchFamily="50" charset="-128"/>
            </a:endParaRPr>
          </a:p>
        </p:txBody>
      </p:sp>
      <p:sp>
        <p:nvSpPr>
          <p:cNvPr id="37" name="テキスト ボックス 36">
            <a:extLst>
              <a:ext uri="{FF2B5EF4-FFF2-40B4-BE49-F238E27FC236}">
                <a16:creationId xmlns:a16="http://schemas.microsoft.com/office/drawing/2014/main" id="{C611C231-3691-4227-9693-D5541BC4DBEE}"/>
              </a:ext>
            </a:extLst>
          </p:cNvPr>
          <p:cNvSpPr txBox="1"/>
          <p:nvPr/>
        </p:nvSpPr>
        <p:spPr>
          <a:xfrm>
            <a:off x="2253343" y="8334740"/>
            <a:ext cx="16089084" cy="1200329"/>
          </a:xfrm>
          <a:prstGeom prst="rect">
            <a:avLst/>
          </a:prstGeom>
          <a:noFill/>
        </p:spPr>
        <p:txBody>
          <a:bodyPr wrap="square">
            <a:spAutoFit/>
          </a:bodyPr>
          <a:lstStyle/>
          <a:p>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３、</a:t>
            </a:r>
            <a:r>
              <a:rPr lang="ja-JP" altLang="en-US" sz="7200" b="1" u="sng" dirty="0">
                <a:solidFill>
                  <a:srgbClr val="FF0000"/>
                </a:solidFill>
                <a:latin typeface="HGP創英角ｺﾞｼｯｸUB" panose="020B0900000000000000" pitchFamily="50" charset="-128"/>
                <a:ea typeface="HGP創英角ｺﾞｼｯｸUB" panose="020B0900000000000000" pitchFamily="50" charset="-128"/>
              </a:rPr>
              <a:t>フォロータイム</a:t>
            </a:r>
            <a:r>
              <a:rPr lang="ja-JP" altLang="en-US" sz="7200" b="1" u="sng" dirty="0">
                <a:latin typeface="HGP創英角ｺﾞｼｯｸUB" panose="020B0900000000000000" pitchFamily="50" charset="-128"/>
                <a:ea typeface="HGP創英角ｺﾞｼｯｸUB" panose="020B0900000000000000" pitchFamily="50" charset="-128"/>
              </a:rPr>
              <a:t>で不明点をフォロー</a:t>
            </a:r>
            <a:endParaRPr lang="ja-JP" altLang="en-US" sz="4800" dirty="0">
              <a:latin typeface="HGP創英角ｺﾞｼｯｸUB" panose="020B0900000000000000" pitchFamily="50" charset="-128"/>
              <a:ea typeface="HGP創英角ｺﾞｼｯｸUB" panose="020B0900000000000000" pitchFamily="50" charset="-128"/>
            </a:endParaRPr>
          </a:p>
        </p:txBody>
      </p:sp>
      <p:sp>
        <p:nvSpPr>
          <p:cNvPr id="41" name="テキスト ボックス 40">
            <a:extLst>
              <a:ext uri="{FF2B5EF4-FFF2-40B4-BE49-F238E27FC236}">
                <a16:creationId xmlns:a16="http://schemas.microsoft.com/office/drawing/2014/main" id="{418D3622-4377-4006-9BC0-05E78E429896}"/>
              </a:ext>
            </a:extLst>
          </p:cNvPr>
          <p:cNvSpPr txBox="1"/>
          <p:nvPr/>
        </p:nvSpPr>
        <p:spPr>
          <a:xfrm>
            <a:off x="2253343" y="9911955"/>
            <a:ext cx="15544800" cy="1200329"/>
          </a:xfrm>
          <a:prstGeom prst="rect">
            <a:avLst/>
          </a:prstGeom>
          <a:noFill/>
        </p:spPr>
        <p:txBody>
          <a:bodyPr wrap="square">
            <a:spAutoFit/>
          </a:bodyPr>
          <a:lstStyle/>
          <a:p>
            <a:r>
              <a:rPr lang="ja-JP" altLang="en-US" sz="4800" dirty="0">
                <a:latin typeface="HGP創英角ｺﾞｼｯｸUB" panose="020B0900000000000000" pitchFamily="50" charset="-128"/>
                <a:ea typeface="HGP創英角ｺﾞｼｯｸUB" panose="020B0900000000000000" pitchFamily="50" charset="-128"/>
              </a:rPr>
              <a:t>４、</a:t>
            </a:r>
            <a:r>
              <a:rPr lang="ja-JP" altLang="en-US" sz="7200" u="sng" dirty="0">
                <a:solidFill>
                  <a:srgbClr val="FF0000"/>
                </a:solidFill>
                <a:latin typeface="HGP創英角ｺﾞｼｯｸUB" panose="020B0900000000000000" pitchFamily="50" charset="-128"/>
                <a:ea typeface="HGP創英角ｺﾞｼｯｸUB" panose="020B0900000000000000" pitchFamily="50" charset="-128"/>
              </a:rPr>
              <a:t>完全定員制の</a:t>
            </a:r>
            <a:r>
              <a:rPr lang="ja-JP" altLang="en-US" sz="7200" u="sng" dirty="0">
                <a:latin typeface="HGP創英角ｺﾞｼｯｸUB" panose="020B0900000000000000" pitchFamily="50" charset="-128"/>
                <a:ea typeface="HGP創英角ｺﾞｼｯｸUB" panose="020B0900000000000000" pitchFamily="50" charset="-128"/>
              </a:rPr>
              <a:t>集団授業</a:t>
            </a:r>
            <a:r>
              <a:rPr lang="ja-JP" altLang="en-US" sz="7200" u="sng" dirty="0">
                <a:solidFill>
                  <a:srgbClr val="FF0000"/>
                </a:solidFill>
                <a:latin typeface="HGP創英角ｺﾞｼｯｸUB" panose="020B0900000000000000" pitchFamily="50" charset="-128"/>
                <a:ea typeface="HGP創英角ｺﾞｼｯｸUB" panose="020B0900000000000000" pitchFamily="50" charset="-128"/>
              </a:rPr>
              <a:t> </a:t>
            </a:r>
            <a:endParaRPr lang="ja-JP" altLang="en-US" sz="4800" u="sng" dirty="0">
              <a:solidFill>
                <a:srgbClr val="FF0000"/>
              </a:solidFill>
              <a:latin typeface="HGP創英角ｺﾞｼｯｸUB" panose="020B0900000000000000" pitchFamily="50" charset="-128"/>
              <a:ea typeface="HGP創英角ｺﾞｼｯｸUB" panose="020B0900000000000000" pitchFamily="50" charset="-128"/>
            </a:endParaRPr>
          </a:p>
        </p:txBody>
      </p:sp>
      <p:sp>
        <p:nvSpPr>
          <p:cNvPr id="45" name="テキスト ボックス 44">
            <a:extLst>
              <a:ext uri="{FF2B5EF4-FFF2-40B4-BE49-F238E27FC236}">
                <a16:creationId xmlns:a16="http://schemas.microsoft.com/office/drawing/2014/main" id="{26C249F5-4FB1-4F15-97D1-03B073D31074}"/>
              </a:ext>
            </a:extLst>
          </p:cNvPr>
          <p:cNvSpPr txBox="1"/>
          <p:nvPr/>
        </p:nvSpPr>
        <p:spPr>
          <a:xfrm>
            <a:off x="2253343" y="11489170"/>
            <a:ext cx="16655143" cy="1200329"/>
          </a:xfrm>
          <a:prstGeom prst="rect">
            <a:avLst/>
          </a:prstGeom>
          <a:noFill/>
        </p:spPr>
        <p:txBody>
          <a:bodyPr wrap="square">
            <a:spAutoFit/>
          </a:bodyPr>
          <a:lstStyle/>
          <a:p>
            <a:r>
              <a:rPr lang="ja-JP" altLang="en-US" sz="4800" dirty="0">
                <a:solidFill>
                  <a:srgbClr val="000000"/>
                </a:solidFill>
                <a:latin typeface="HGP創英角ｺﾞｼｯｸUB" panose="020B0900000000000000" pitchFamily="50" charset="-128"/>
                <a:ea typeface="HGP創英角ｺﾞｼｯｸUB" panose="020B0900000000000000" pitchFamily="50" charset="-128"/>
              </a:rPr>
              <a:t>５、</a:t>
            </a:r>
            <a:r>
              <a:rPr lang="en-US" altLang="ja-JP" sz="7200" u="sng" dirty="0">
                <a:solidFill>
                  <a:srgbClr val="FF0000"/>
                </a:solidFill>
                <a:latin typeface="HGP創英角ｺﾞｼｯｸUB" panose="020B0900000000000000" pitchFamily="50" charset="-128"/>
                <a:ea typeface="HGP創英角ｺﾞｼｯｸUB" panose="020B0900000000000000" pitchFamily="50" charset="-128"/>
              </a:rPr>
              <a:t>E</a:t>
            </a:r>
            <a:r>
              <a:rPr lang="ja-JP" altLang="en-US" sz="7200" u="sng" dirty="0">
                <a:solidFill>
                  <a:srgbClr val="FF0000"/>
                </a:solidFill>
                <a:latin typeface="HGP創英角ｺﾞｼｯｸUB" panose="020B0900000000000000" pitchFamily="50" charset="-128"/>
                <a:ea typeface="HGP創英角ｺﾞｼｯｸUB" panose="020B0900000000000000" pitchFamily="50" charset="-128"/>
              </a:rPr>
              <a:t>トレ</a:t>
            </a:r>
            <a:r>
              <a:rPr lang="ja-JP" altLang="en-US" sz="7200" u="sng" dirty="0">
                <a:solidFill>
                  <a:srgbClr val="000000"/>
                </a:solidFill>
                <a:latin typeface="HGP創英角ｺﾞｼｯｸUB" panose="020B0900000000000000" pitchFamily="50" charset="-128"/>
                <a:ea typeface="HGP創英角ｺﾞｼｯｸUB" panose="020B0900000000000000" pitchFamily="50" charset="-128"/>
              </a:rPr>
              <a:t>が自由に使える</a:t>
            </a:r>
            <a:r>
              <a:rPr lang="ja-JP" altLang="en-US" sz="7200" b="1" u="sng" dirty="0">
                <a:solidFill>
                  <a:srgbClr val="FF0000"/>
                </a:solidFill>
                <a:latin typeface="HGP創英角ｺﾞｼｯｸUB" panose="020B0900000000000000" pitchFamily="50" charset="-128"/>
                <a:ea typeface="HGP創英角ｺﾞｼｯｸUB" panose="020B0900000000000000" pitchFamily="50" charset="-128"/>
              </a:rPr>
              <a:t>自習室の活用</a:t>
            </a:r>
            <a:r>
              <a:rPr lang="ja-JP" altLang="en-US" sz="7200" u="sng" dirty="0">
                <a:latin typeface="HGP創英角ｺﾞｼｯｸUB" panose="020B0900000000000000" pitchFamily="50" charset="-128"/>
                <a:ea typeface="HGP創英角ｺﾞｼｯｸUB" panose="020B0900000000000000" pitchFamily="50" charset="-128"/>
              </a:rPr>
              <a:t> </a:t>
            </a:r>
            <a:endParaRPr lang="ja-JP" altLang="en-US" sz="4800" u="sng" dirty="0">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392FA768-05B2-A107-31EC-C98FC8BA8A37}"/>
              </a:ext>
            </a:extLst>
          </p:cNvPr>
          <p:cNvSpPr txBox="1"/>
          <p:nvPr/>
        </p:nvSpPr>
        <p:spPr>
          <a:xfrm>
            <a:off x="4572000" y="829916"/>
            <a:ext cx="14260286" cy="2554545"/>
          </a:xfrm>
          <a:prstGeom prst="rect">
            <a:avLst/>
          </a:prstGeom>
          <a:noFill/>
        </p:spPr>
        <p:txBody>
          <a:bodyPr wrap="square">
            <a:spAutoFit/>
          </a:bodyPr>
          <a:lstStyle/>
          <a:p>
            <a:r>
              <a:rPr lang="ja-JP" altLang="en-US" sz="8000" b="1" dirty="0">
                <a:solidFill>
                  <a:srgbClr val="002060"/>
                </a:solidFill>
                <a:latin typeface="HGP創英角ｺﾞｼｯｸUB" panose="020B0900000000000000" pitchFamily="50" charset="-128"/>
                <a:ea typeface="HGP創英角ｺﾞｼｯｸUB" panose="020B0900000000000000" pitchFamily="50" charset="-128"/>
              </a:rPr>
              <a:t>子供達一人ひとりを見つめ</a:t>
            </a:r>
            <a:endParaRPr lang="en-US" altLang="ja-JP" sz="8000" b="1" dirty="0">
              <a:solidFill>
                <a:srgbClr val="002060"/>
              </a:solidFill>
              <a:latin typeface="HGP創英角ｺﾞｼｯｸUB" panose="020B0900000000000000" pitchFamily="50" charset="-128"/>
              <a:ea typeface="HGP創英角ｺﾞｼｯｸUB" panose="020B0900000000000000" pitchFamily="50" charset="-128"/>
            </a:endParaRPr>
          </a:p>
          <a:p>
            <a:r>
              <a:rPr lang="ja-JP" altLang="en-US" sz="8000" b="1" dirty="0">
                <a:solidFill>
                  <a:srgbClr val="002060"/>
                </a:solidFill>
                <a:latin typeface="HGP創英角ｺﾞｼｯｸUB" panose="020B0900000000000000" pitchFamily="50" charset="-128"/>
                <a:ea typeface="HGP創英角ｺﾞｼｯｸUB" panose="020B0900000000000000" pitchFamily="50" charset="-128"/>
              </a:rPr>
              <a:t>やる気を育て、自信を持たせる </a:t>
            </a:r>
          </a:p>
        </p:txBody>
      </p:sp>
    </p:spTree>
    <p:extLst>
      <p:ext uri="{BB962C8B-B14F-4D97-AF65-F5344CB8AC3E}">
        <p14:creationId xmlns:p14="http://schemas.microsoft.com/office/powerpoint/2010/main" val="854271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132315" y="5738462"/>
            <a:ext cx="18262916" cy="2280945"/>
          </a:xfrm>
          <a:prstGeom prst="rect">
            <a:avLst/>
          </a:prstGeom>
          <a:noFill/>
        </p:spPr>
        <p:txBody>
          <a:bodyPr wrap="square">
            <a:spAutoFit/>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defRPr/>
            </a:pPr>
            <a:r>
              <a:rPr lang="en-US" altLang="ja-JP" sz="14222"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3</a:t>
            </a:r>
            <a:r>
              <a:rPr lang="ja-JP" altLang="en-US" sz="14222"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a:t>
            </a:r>
            <a:r>
              <a:rPr lang="ja-JP" altLang="en-US" sz="11377"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春期講習会について</a:t>
            </a:r>
            <a:endParaRPr lang="en-US" altLang="ja-JP" sz="11377"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endParaRPr>
          </a:p>
        </p:txBody>
      </p:sp>
    </p:spTree>
    <p:extLst>
      <p:ext uri="{BB962C8B-B14F-4D97-AF65-F5344CB8AC3E}">
        <p14:creationId xmlns:p14="http://schemas.microsoft.com/office/powerpoint/2010/main" val="3700671991"/>
      </p:ext>
    </p:extLst>
  </p:cSld>
  <p:clrMapOvr>
    <a:masterClrMapping/>
  </p:clrMapOvr>
  <mc:AlternateContent xmlns:mc="http://schemas.openxmlformats.org/markup-compatibility/2006" xmlns:p14="http://schemas.microsoft.com/office/powerpoint/2010/main">
    <mc:Choice Requires="p14">
      <p:transition spd="slow" p14:dur="1500" advTm="1872">
        <p14:reveal/>
      </p:transition>
    </mc:Choice>
    <mc:Fallback xmlns="">
      <p:transition spd="slow" advTm="1872">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4"/>
          <p:cNvSpPr txBox="1">
            <a:spLocks/>
          </p:cNvSpPr>
          <p:nvPr/>
        </p:nvSpPr>
        <p:spPr>
          <a:xfrm>
            <a:off x="0" y="-111628"/>
            <a:ext cx="21674138" cy="1924414"/>
          </a:xfrm>
          <a:prstGeom prst="rect">
            <a:avLst/>
          </a:prstGeom>
          <a:solidFill>
            <a:schemeClr val="tx2">
              <a:lumMod val="75000"/>
            </a:schemeClr>
          </a:solidFill>
        </p:spPr>
        <p:txBody>
          <a:bodyPr vert="horz" lIns="216741" tIns="108371" rIns="216741" bIns="108371" rtlCol="0" anchor="ctr">
            <a:normAutofit/>
          </a:bodyPr>
          <a:lstStyle/>
          <a:p>
            <a:pPr algn="ctr" defTabSz="2167348">
              <a:spcBef>
                <a:spcPct val="0"/>
              </a:spcBef>
              <a:defRPr/>
            </a:pPr>
            <a:r>
              <a:rPr lang="ja-JP" altLang="en-US" sz="7585" dirty="0">
                <a:solidFill>
                  <a:schemeClr val="bg1"/>
                </a:solidFill>
                <a:latin typeface="HG創英角ｺﾞｼｯｸUB" pitchFamily="49" charset="-128"/>
                <a:ea typeface="HG創英角ｺﾞｼｯｸUB" pitchFamily="49" charset="-128"/>
                <a:cs typeface="+mj-cs"/>
              </a:rPr>
              <a:t>スタディーフィールドの春期講習会</a:t>
            </a:r>
            <a:endParaRPr kumimoji="1" lang="ja-JP" altLang="en-US" sz="7585" dirty="0">
              <a:solidFill>
                <a:schemeClr val="bg1"/>
              </a:solidFill>
              <a:latin typeface="HG創英角ｺﾞｼｯｸUB" pitchFamily="49" charset="-128"/>
              <a:ea typeface="HG創英角ｺﾞｼｯｸUB" pitchFamily="49" charset="-128"/>
              <a:cs typeface="+mj-cs"/>
            </a:endParaRPr>
          </a:p>
        </p:txBody>
      </p:sp>
      <p:sp>
        <p:nvSpPr>
          <p:cNvPr id="11" name="正方形/長方形 10"/>
          <p:cNvSpPr/>
          <p:nvPr/>
        </p:nvSpPr>
        <p:spPr>
          <a:xfrm>
            <a:off x="1048019" y="1842178"/>
            <a:ext cx="13202679" cy="1292726"/>
          </a:xfrm>
          <a:prstGeom prst="rect">
            <a:avLst/>
          </a:prstGeom>
        </p:spPr>
        <p:txBody>
          <a:bodyPr wrap="square">
            <a:spAutoFit/>
          </a:bodyPr>
          <a:lstStyle/>
          <a:p>
            <a:pPr marL="812756" indent="-812756">
              <a:lnSpc>
                <a:spcPct val="150000"/>
              </a:lnSpc>
              <a:spcBef>
                <a:spcPct val="20000"/>
              </a:spcBef>
              <a:defRPr/>
            </a:pPr>
            <a:r>
              <a:rPr lang="ja-JP" altLang="en-US" sz="6163" dirty="0">
                <a:latin typeface="HG創英角ｺﾞｼｯｸUB" pitchFamily="49" charset="-128"/>
                <a:ea typeface="HG創英角ｺﾞｼｯｸUB" pitchFamily="49" charset="-128"/>
              </a:rPr>
              <a:t>◆各学年の指導コンセプト</a:t>
            </a:r>
            <a:endParaRPr lang="en-US" altLang="ja-JP" sz="6163" dirty="0">
              <a:latin typeface="HG創英角ｺﾞｼｯｸUB" pitchFamily="49" charset="-128"/>
              <a:ea typeface="HG創英角ｺﾞｼｯｸUB" pitchFamily="49" charset="-128"/>
            </a:endParaRPr>
          </a:p>
        </p:txBody>
      </p:sp>
      <p:sp>
        <p:nvSpPr>
          <p:cNvPr id="21" name="Text Box 5088"/>
          <p:cNvSpPr txBox="1">
            <a:spLocks noChangeArrowheads="1"/>
          </p:cNvSpPr>
          <p:nvPr/>
        </p:nvSpPr>
        <p:spPr bwMode="auto">
          <a:xfrm>
            <a:off x="696686" y="8656568"/>
            <a:ext cx="20247428" cy="6277915"/>
          </a:xfrm>
          <a:prstGeom prst="rect">
            <a:avLst/>
          </a:prstGeom>
          <a:solidFill>
            <a:srgbClr val="FFFFFF"/>
          </a:solidFill>
          <a:ln w="9525" algn="ctr">
            <a:solidFill>
              <a:schemeClr val="tx1"/>
            </a:solidFill>
            <a:prstDash val="dash"/>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216741" tIns="108371" rIns="216741" bIns="108371" anchor="t" anchorCtr="0" upright="1">
            <a:noAutofit/>
          </a:bodyPr>
          <a:lstStyle/>
          <a:p>
            <a:pPr algn="just">
              <a:lnSpc>
                <a:spcPct val="150000"/>
              </a:lnSpc>
            </a:pPr>
            <a:r>
              <a:rPr lang="ja-JP" altLang="ja-JP" sz="6000" dirty="0">
                <a:latin typeface="HG丸ｺﾞｼｯｸM-PRO" pitchFamily="50" charset="-128"/>
                <a:ea typeface="HG丸ｺﾞｼｯｸM-PRO" pitchFamily="50" charset="-128"/>
              </a:rPr>
              <a:t>◆</a:t>
            </a:r>
            <a:r>
              <a:rPr lang="ja-JP" altLang="ja-JP" sz="6000" b="1" dirty="0">
                <a:solidFill>
                  <a:srgbClr val="FF0000"/>
                </a:solidFill>
                <a:latin typeface="HG丸ｺﾞｼｯｸM-PRO" pitchFamily="50" charset="-128"/>
                <a:ea typeface="HG丸ｺﾞｼｯｸM-PRO" pitchFamily="50" charset="-128"/>
              </a:rPr>
              <a:t>教科書内容の完全理解と定着</a:t>
            </a:r>
            <a:r>
              <a:rPr lang="ja-JP" altLang="ja-JP" sz="6000" dirty="0">
                <a:latin typeface="HG丸ｺﾞｼｯｸM-PRO" pitchFamily="50" charset="-128"/>
                <a:ea typeface="HG丸ｺﾞｼｯｸM-PRO" pitchFamily="50" charset="-128"/>
              </a:rPr>
              <a:t>を</a:t>
            </a:r>
            <a:r>
              <a:rPr lang="ja-JP" altLang="en-US" sz="6000" dirty="0">
                <a:latin typeface="HG丸ｺﾞｼｯｸM-PRO" pitchFamily="50" charset="-128"/>
                <a:ea typeface="HG丸ｺﾞｼｯｸM-PRO" pitchFamily="50" charset="-128"/>
              </a:rPr>
              <a:t>はか</a:t>
            </a:r>
            <a:r>
              <a:rPr lang="ja-JP" altLang="ja-JP" sz="6000" dirty="0">
                <a:latin typeface="HG丸ｺﾞｼｯｸM-PRO" pitchFamily="50" charset="-128"/>
                <a:ea typeface="HG丸ｺﾞｼｯｸM-PRO" pitchFamily="50" charset="-128"/>
              </a:rPr>
              <a:t>る</a:t>
            </a:r>
          </a:p>
          <a:p>
            <a:pPr>
              <a:lnSpc>
                <a:spcPct val="150000"/>
              </a:lnSpc>
            </a:pPr>
            <a:r>
              <a:rPr lang="ja-JP" altLang="ja-JP" sz="6000" dirty="0">
                <a:latin typeface="HG丸ｺﾞｼｯｸM-PRO" pitchFamily="50" charset="-128"/>
                <a:ea typeface="HG丸ｺﾞｼｯｸM-PRO" pitchFamily="50" charset="-128"/>
              </a:rPr>
              <a:t>◆豊富な問題演習を通して</a:t>
            </a:r>
            <a:r>
              <a:rPr lang="ja-JP" altLang="ja-JP" sz="6000" b="1" dirty="0">
                <a:solidFill>
                  <a:srgbClr val="FF0000"/>
                </a:solidFill>
                <a:latin typeface="HG丸ｺﾞｼｯｸM-PRO" pitchFamily="50" charset="-128"/>
                <a:ea typeface="HG丸ｺﾞｼｯｸM-PRO" pitchFamily="50" charset="-128"/>
              </a:rPr>
              <a:t>思考力・応用力を養成</a:t>
            </a:r>
            <a:r>
              <a:rPr lang="ja-JP" altLang="ja-JP" sz="6000" dirty="0">
                <a:latin typeface="HG丸ｺﾞｼｯｸM-PRO" pitchFamily="50" charset="-128"/>
                <a:ea typeface="HG丸ｺﾞｼｯｸM-PRO" pitchFamily="50" charset="-128"/>
              </a:rPr>
              <a:t>する</a:t>
            </a:r>
          </a:p>
          <a:p>
            <a:pPr>
              <a:lnSpc>
                <a:spcPct val="150000"/>
              </a:lnSpc>
            </a:pPr>
            <a:r>
              <a:rPr lang="ja-JP" altLang="ja-JP" sz="6000" dirty="0">
                <a:latin typeface="HG丸ｺﾞｼｯｸM-PRO" pitchFamily="50" charset="-128"/>
                <a:ea typeface="HG丸ｺﾞｼｯｸM-PRO" pitchFamily="50" charset="-128"/>
              </a:rPr>
              <a:t>◆中学進学を見すえた</a:t>
            </a:r>
            <a:r>
              <a:rPr lang="ja-JP" altLang="ja-JP" sz="6000" b="1" dirty="0">
                <a:solidFill>
                  <a:srgbClr val="FF0000"/>
                </a:solidFill>
                <a:latin typeface="HG丸ｺﾞｼｯｸM-PRO" pitchFamily="50" charset="-128"/>
                <a:ea typeface="HG丸ｺﾞｼｯｸM-PRO" pitchFamily="50" charset="-128"/>
              </a:rPr>
              <a:t>正しい学習姿勢と習慣づくり</a:t>
            </a:r>
          </a:p>
          <a:p>
            <a:pPr algn="just">
              <a:lnSpc>
                <a:spcPct val="150000"/>
              </a:lnSpc>
            </a:pPr>
            <a:endParaRPr lang="ja-JP" altLang="ja-JP" sz="5689" b="1" dirty="0">
              <a:solidFill>
                <a:srgbClr val="FF0000"/>
              </a:solidFill>
              <a:latin typeface="HG丸ｺﾞｼｯｸM-PRO" pitchFamily="50" charset="-128"/>
              <a:ea typeface="HG丸ｺﾞｼｯｸM-PRO" pitchFamily="50" charset="-128"/>
            </a:endParaRPr>
          </a:p>
          <a:p>
            <a:pPr algn="just">
              <a:lnSpc>
                <a:spcPts val="6637"/>
              </a:lnSpc>
            </a:pPr>
            <a:endParaRPr lang="ja-JP" altLang="en-US" sz="5689" kern="100" dirty="0">
              <a:latin typeface="HG丸ｺﾞｼｯｸM-PRO" pitchFamily="50" charset="-128"/>
              <a:ea typeface="HG丸ｺﾞｼｯｸM-PRO" pitchFamily="50" charset="-128"/>
              <a:cs typeface="Times New Roman"/>
            </a:endParaRPr>
          </a:p>
        </p:txBody>
      </p:sp>
      <p:sp>
        <p:nvSpPr>
          <p:cNvPr id="7" name="正方形/長方形 6"/>
          <p:cNvSpPr/>
          <p:nvPr/>
        </p:nvSpPr>
        <p:spPr>
          <a:xfrm>
            <a:off x="5545944" y="4858875"/>
            <a:ext cx="15115142" cy="1494640"/>
          </a:xfrm>
          <a:prstGeom prst="rect">
            <a:avLst/>
          </a:prstGeom>
        </p:spPr>
        <p:txBody>
          <a:bodyPr wrap="square">
            <a:spAutoFit/>
          </a:bodyPr>
          <a:lstStyle/>
          <a:p>
            <a:pPr marL="812756" indent="-812756">
              <a:lnSpc>
                <a:spcPct val="150000"/>
              </a:lnSpc>
              <a:spcBef>
                <a:spcPct val="20000"/>
              </a:spcBef>
              <a:defRPr/>
            </a:pPr>
            <a:r>
              <a:rPr lang="ja-JP" altLang="en-US" sz="7200" dirty="0">
                <a:latin typeface="HG創英角ｺﾞｼｯｸUB" pitchFamily="49" charset="-128"/>
                <a:ea typeface="HG創英角ｺﾞｼｯｸUB" pitchFamily="49" charset="-128"/>
              </a:rPr>
              <a:t>⇒基礎学力の強化と学習習慣の確立</a:t>
            </a:r>
            <a:endParaRPr lang="en-US" altLang="ja-JP" sz="7200" dirty="0">
              <a:latin typeface="HG創英角ｺﾞｼｯｸUB" pitchFamily="49" charset="-128"/>
              <a:ea typeface="HG創英角ｺﾞｼｯｸUB" pitchFamily="49" charset="-128"/>
            </a:endParaRPr>
          </a:p>
        </p:txBody>
      </p:sp>
      <p:sp>
        <p:nvSpPr>
          <p:cNvPr id="8" name="正方形/長方形 7"/>
          <p:cNvSpPr/>
          <p:nvPr/>
        </p:nvSpPr>
        <p:spPr>
          <a:xfrm>
            <a:off x="1333752" y="5137919"/>
            <a:ext cx="3754992" cy="1259576"/>
          </a:xfrm>
          <a:prstGeom prst="rect">
            <a:avLst/>
          </a:prstGeom>
          <a:ln w="19050">
            <a:solidFill>
              <a:schemeClr val="tx1"/>
            </a:solidFill>
          </a:ln>
        </p:spPr>
        <p:txBody>
          <a:bodyPr wrap="square">
            <a:spAutoFit/>
          </a:bodyPr>
          <a:lstStyle/>
          <a:p>
            <a:pPr marL="812756" indent="-812756" algn="ctr">
              <a:spcBef>
                <a:spcPct val="20000"/>
              </a:spcBef>
              <a:defRPr/>
            </a:pPr>
            <a:r>
              <a:rPr lang="ja-JP" altLang="en-US" sz="7585" dirty="0">
                <a:latin typeface="HG創英角ｺﾞｼｯｸUB" pitchFamily="49" charset="-128"/>
                <a:ea typeface="HG創英角ｺﾞｼｯｸUB" pitchFamily="49" charset="-128"/>
              </a:rPr>
              <a:t>小学生</a:t>
            </a:r>
            <a:endParaRPr lang="en-US" altLang="ja-JP" sz="7585" dirty="0">
              <a:latin typeface="HG創英角ｺﾞｼｯｸUB" pitchFamily="49" charset="-128"/>
              <a:ea typeface="HG創英角ｺﾞｼｯｸUB" pitchFamily="49" charset="-128"/>
            </a:endParaRPr>
          </a:p>
        </p:txBody>
      </p:sp>
    </p:spTree>
    <p:extLst>
      <p:ext uri="{BB962C8B-B14F-4D97-AF65-F5344CB8AC3E}">
        <p14:creationId xmlns:p14="http://schemas.microsoft.com/office/powerpoint/2010/main" val="223813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4"/>
          <p:cNvSpPr txBox="1">
            <a:spLocks/>
          </p:cNvSpPr>
          <p:nvPr/>
        </p:nvSpPr>
        <p:spPr>
          <a:xfrm>
            <a:off x="0" y="-111628"/>
            <a:ext cx="21674138" cy="1924414"/>
          </a:xfrm>
          <a:prstGeom prst="rect">
            <a:avLst/>
          </a:prstGeom>
          <a:solidFill>
            <a:schemeClr val="tx2">
              <a:lumMod val="75000"/>
            </a:schemeClr>
          </a:solidFill>
        </p:spPr>
        <p:txBody>
          <a:bodyPr vert="horz" lIns="216741" tIns="108371" rIns="216741" bIns="108371" rtlCol="0" anchor="ctr">
            <a:normAutofit/>
          </a:bodyPr>
          <a:lstStyle/>
          <a:p>
            <a:pPr algn="ctr" defTabSz="2167348">
              <a:spcBef>
                <a:spcPct val="0"/>
              </a:spcBef>
              <a:defRPr/>
            </a:pPr>
            <a:r>
              <a:rPr lang="ja-JP" altLang="en-US" sz="7585" dirty="0">
                <a:solidFill>
                  <a:schemeClr val="bg1"/>
                </a:solidFill>
                <a:latin typeface="HG創英角ｺﾞｼｯｸUB" pitchFamily="49" charset="-128"/>
                <a:ea typeface="HG創英角ｺﾞｼｯｸUB" pitchFamily="49" charset="-128"/>
                <a:cs typeface="+mj-cs"/>
              </a:rPr>
              <a:t>スタディーフィールドの春期講習会</a:t>
            </a:r>
            <a:endParaRPr kumimoji="1" lang="ja-JP" altLang="en-US" sz="7585" dirty="0">
              <a:solidFill>
                <a:schemeClr val="bg1"/>
              </a:solidFill>
              <a:latin typeface="HG創英角ｺﾞｼｯｸUB" pitchFamily="49" charset="-128"/>
              <a:ea typeface="HG創英角ｺﾞｼｯｸUB" pitchFamily="49" charset="-128"/>
              <a:cs typeface="+mj-cs"/>
            </a:endParaRPr>
          </a:p>
        </p:txBody>
      </p:sp>
      <p:sp>
        <p:nvSpPr>
          <p:cNvPr id="11" name="正方形/長方形 10"/>
          <p:cNvSpPr/>
          <p:nvPr/>
        </p:nvSpPr>
        <p:spPr>
          <a:xfrm>
            <a:off x="1048019" y="1583378"/>
            <a:ext cx="13202679" cy="1292726"/>
          </a:xfrm>
          <a:prstGeom prst="rect">
            <a:avLst/>
          </a:prstGeom>
        </p:spPr>
        <p:txBody>
          <a:bodyPr wrap="square">
            <a:spAutoFit/>
          </a:bodyPr>
          <a:lstStyle/>
          <a:p>
            <a:pPr marL="812756" indent="-812756">
              <a:lnSpc>
                <a:spcPct val="150000"/>
              </a:lnSpc>
              <a:spcBef>
                <a:spcPct val="20000"/>
              </a:spcBef>
              <a:defRPr/>
            </a:pPr>
            <a:r>
              <a:rPr lang="ja-JP" altLang="en-US" sz="6163" dirty="0">
                <a:latin typeface="HG創英角ｺﾞｼｯｸUB" pitchFamily="49" charset="-128"/>
                <a:ea typeface="HG創英角ｺﾞｼｯｸUB" pitchFamily="49" charset="-128"/>
              </a:rPr>
              <a:t>◆各学年の指導コンセプト</a:t>
            </a:r>
            <a:endParaRPr lang="en-US" altLang="ja-JP" sz="6163" dirty="0">
              <a:latin typeface="HG創英角ｺﾞｼｯｸUB" pitchFamily="49" charset="-128"/>
              <a:ea typeface="HG創英角ｺﾞｼｯｸUB" pitchFamily="49" charset="-128"/>
            </a:endParaRPr>
          </a:p>
        </p:txBody>
      </p:sp>
      <p:sp>
        <p:nvSpPr>
          <p:cNvPr id="21" name="Text Box 5088"/>
          <p:cNvSpPr txBox="1">
            <a:spLocks noChangeArrowheads="1"/>
          </p:cNvSpPr>
          <p:nvPr/>
        </p:nvSpPr>
        <p:spPr bwMode="auto">
          <a:xfrm>
            <a:off x="1472029" y="10954966"/>
            <a:ext cx="18825595" cy="4741782"/>
          </a:xfrm>
          <a:prstGeom prst="rect">
            <a:avLst/>
          </a:prstGeom>
          <a:solidFill>
            <a:srgbClr val="FFFFFF"/>
          </a:solidFill>
          <a:ln w="9525" algn="ctr">
            <a:solidFill>
              <a:schemeClr val="tx1"/>
            </a:solidFill>
            <a:prstDash val="dash"/>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216741" tIns="108371" rIns="216741" bIns="108371" anchor="t" anchorCtr="0" upright="1">
            <a:noAutofit/>
          </a:bodyPr>
          <a:lstStyle/>
          <a:p>
            <a:pPr>
              <a:lnSpc>
                <a:spcPct val="150000"/>
              </a:lnSpc>
            </a:pPr>
            <a:r>
              <a:rPr lang="ja-JP" altLang="ja-JP" sz="4741" dirty="0">
                <a:latin typeface="HG丸ｺﾞｼｯｸM-PRO" pitchFamily="50" charset="-128"/>
                <a:ea typeface="HG丸ｺﾞｼｯｸM-PRO" pitchFamily="50" charset="-128"/>
              </a:rPr>
              <a:t>◆</a:t>
            </a:r>
            <a:r>
              <a:rPr lang="ja-JP" altLang="en-US" sz="4741" dirty="0">
                <a:latin typeface="HG丸ｺﾞｼｯｸM-PRO" pitchFamily="50" charset="-128"/>
                <a:ea typeface="HG丸ｺﾞｼｯｸM-PRO" pitchFamily="50" charset="-128"/>
              </a:rPr>
              <a:t>前学年の重要なポイントの総復習を行う。</a:t>
            </a:r>
            <a:endParaRPr lang="ja-JP" altLang="ja-JP" sz="4741" dirty="0">
              <a:latin typeface="HG丸ｺﾞｼｯｸM-PRO" pitchFamily="50" charset="-128"/>
              <a:ea typeface="HG丸ｺﾞｼｯｸM-PRO" pitchFamily="50" charset="-128"/>
            </a:endParaRPr>
          </a:p>
          <a:p>
            <a:pPr>
              <a:lnSpc>
                <a:spcPct val="150000"/>
              </a:lnSpc>
            </a:pPr>
            <a:r>
              <a:rPr lang="ja-JP" altLang="ja-JP" sz="4741" dirty="0">
                <a:latin typeface="HG丸ｺﾞｼｯｸM-PRO" pitchFamily="50" charset="-128"/>
                <a:ea typeface="HG丸ｺﾞｼｯｸM-PRO" pitchFamily="50" charset="-128"/>
              </a:rPr>
              <a:t>◆</a:t>
            </a:r>
            <a:r>
              <a:rPr lang="ja-JP" altLang="en-US" sz="4741" dirty="0">
                <a:latin typeface="HG丸ｺﾞｼｯｸM-PRO" pitchFamily="50" charset="-128"/>
                <a:ea typeface="HG丸ｺﾞｼｯｸM-PRO" pitchFamily="50" charset="-128"/>
              </a:rPr>
              <a:t>次学年への予習を行い、定期テストでの目標を与える。</a:t>
            </a:r>
            <a:endParaRPr lang="ja-JP" altLang="ja-JP" sz="4741" dirty="0">
              <a:latin typeface="HG丸ｺﾞｼｯｸM-PRO" pitchFamily="50" charset="-128"/>
              <a:ea typeface="HG丸ｺﾞｼｯｸM-PRO" pitchFamily="50" charset="-128"/>
            </a:endParaRPr>
          </a:p>
          <a:p>
            <a:pPr>
              <a:lnSpc>
                <a:spcPct val="150000"/>
              </a:lnSpc>
            </a:pPr>
            <a:r>
              <a:rPr lang="ja-JP" altLang="ja-JP" sz="4741" dirty="0">
                <a:latin typeface="HG丸ｺﾞｼｯｸM-PRO" pitchFamily="50" charset="-128"/>
                <a:ea typeface="HG丸ｺﾞｼｯｸM-PRO" pitchFamily="50" charset="-128"/>
              </a:rPr>
              <a:t>◆</a:t>
            </a:r>
            <a:r>
              <a:rPr lang="ja-JP" altLang="en-US" sz="4741" dirty="0">
                <a:latin typeface="HG丸ｺﾞｼｯｸM-PRO" pitchFamily="50" charset="-128"/>
                <a:ea typeface="HG丸ｺﾞｼｯｸM-PRO" pitchFamily="50" charset="-128"/>
              </a:rPr>
              <a:t>入試レベルのテストでの自分の位置を知り、今後の勉強法をアドバイスして苦手を克服し、得意をより高める。</a:t>
            </a:r>
            <a:endParaRPr lang="ja-JP" altLang="ja-JP" sz="4741" b="1" dirty="0">
              <a:solidFill>
                <a:srgbClr val="FF0000"/>
              </a:solidFill>
              <a:latin typeface="HG丸ｺﾞｼｯｸM-PRO" pitchFamily="50" charset="-128"/>
              <a:ea typeface="HG丸ｺﾞｼｯｸM-PRO" pitchFamily="50" charset="-128"/>
            </a:endParaRPr>
          </a:p>
          <a:p>
            <a:pPr algn="just">
              <a:lnSpc>
                <a:spcPct val="150000"/>
              </a:lnSpc>
            </a:pPr>
            <a:endParaRPr lang="ja-JP" altLang="en-US" sz="4741" kern="100" dirty="0">
              <a:latin typeface="HG丸ｺﾞｼｯｸM-PRO" pitchFamily="50" charset="-128"/>
              <a:ea typeface="HG丸ｺﾞｼｯｸM-PRO" pitchFamily="50" charset="-128"/>
              <a:cs typeface="Times New Roman"/>
            </a:endParaRPr>
          </a:p>
        </p:txBody>
      </p:sp>
      <p:sp>
        <p:nvSpPr>
          <p:cNvPr id="8" name="正方形/長方形 7"/>
          <p:cNvSpPr/>
          <p:nvPr/>
        </p:nvSpPr>
        <p:spPr>
          <a:xfrm>
            <a:off x="1424271" y="9327197"/>
            <a:ext cx="3861407" cy="1259576"/>
          </a:xfrm>
          <a:prstGeom prst="rect">
            <a:avLst/>
          </a:prstGeom>
          <a:ln w="19050">
            <a:solidFill>
              <a:schemeClr val="tx1"/>
            </a:solidFill>
          </a:ln>
        </p:spPr>
        <p:txBody>
          <a:bodyPr wrap="square">
            <a:spAutoFit/>
          </a:bodyPr>
          <a:lstStyle/>
          <a:p>
            <a:pPr marL="812756" indent="-812756" algn="ctr">
              <a:spcBef>
                <a:spcPct val="20000"/>
              </a:spcBef>
              <a:defRPr/>
            </a:pPr>
            <a:r>
              <a:rPr lang="ja-JP" altLang="en-US" sz="7585" dirty="0">
                <a:latin typeface="HG創英角ｺﾞｼｯｸUB" pitchFamily="49" charset="-128"/>
                <a:ea typeface="HG創英角ｺﾞｼｯｸUB" pitchFamily="49" charset="-128"/>
              </a:rPr>
              <a:t>中２３</a:t>
            </a:r>
            <a:endParaRPr lang="en-US" altLang="ja-JP" sz="7585" dirty="0">
              <a:latin typeface="HG創英角ｺﾞｼｯｸUB" pitchFamily="49" charset="-128"/>
              <a:ea typeface="HG創英角ｺﾞｼｯｸUB" pitchFamily="49" charset="-128"/>
            </a:endParaRPr>
          </a:p>
        </p:txBody>
      </p:sp>
      <p:sp>
        <p:nvSpPr>
          <p:cNvPr id="10" name="正方形/長方形 9"/>
          <p:cNvSpPr/>
          <p:nvPr/>
        </p:nvSpPr>
        <p:spPr>
          <a:xfrm>
            <a:off x="5597912" y="9249140"/>
            <a:ext cx="13916722" cy="1729384"/>
          </a:xfrm>
          <a:prstGeom prst="rect">
            <a:avLst/>
          </a:prstGeom>
        </p:spPr>
        <p:txBody>
          <a:bodyPr wrap="square">
            <a:spAutoFit/>
          </a:bodyPr>
          <a:lstStyle/>
          <a:p>
            <a:pPr marL="812756" indent="-812756">
              <a:lnSpc>
                <a:spcPts val="5689"/>
              </a:lnSpc>
              <a:spcBef>
                <a:spcPct val="20000"/>
              </a:spcBef>
              <a:defRPr/>
            </a:pPr>
            <a:r>
              <a:rPr lang="ja-JP" altLang="en-US" sz="5689" dirty="0">
                <a:latin typeface="HG創英角ｺﾞｼｯｸUB" pitchFamily="49" charset="-128"/>
                <a:ea typeface="HG創英角ｺﾞｼｯｸUB" pitchFamily="49" charset="-128"/>
              </a:rPr>
              <a:t>⇒前学年の総復習と一学期の予習を行い</a:t>
            </a:r>
            <a:endParaRPr lang="en-US" altLang="ja-JP" sz="5689" dirty="0">
              <a:latin typeface="HG創英角ｺﾞｼｯｸUB" pitchFamily="49" charset="-128"/>
              <a:ea typeface="HG創英角ｺﾞｼｯｸUB" pitchFamily="49" charset="-128"/>
            </a:endParaRPr>
          </a:p>
          <a:p>
            <a:pPr marL="812756" indent="-812756">
              <a:lnSpc>
                <a:spcPts val="5689"/>
              </a:lnSpc>
              <a:spcBef>
                <a:spcPct val="20000"/>
              </a:spcBef>
              <a:defRPr/>
            </a:pPr>
            <a:r>
              <a:rPr lang="ja-JP" altLang="en-US" sz="5689" dirty="0">
                <a:latin typeface="HG創英角ｺﾞｼｯｸUB" pitchFamily="49" charset="-128"/>
                <a:ea typeface="HG創英角ｺﾞｼｯｸUB" pitchFamily="49" charset="-128"/>
              </a:rPr>
              <a:t>実践力を高め、自分の位置を知る。</a:t>
            </a:r>
            <a:endParaRPr lang="en-US" altLang="ja-JP" sz="5689" dirty="0">
              <a:latin typeface="HG創英角ｺﾞｼｯｸUB" pitchFamily="49" charset="-128"/>
              <a:ea typeface="HG創英角ｺﾞｼｯｸUB" pitchFamily="49" charset="-128"/>
            </a:endParaRPr>
          </a:p>
        </p:txBody>
      </p:sp>
      <p:sp>
        <p:nvSpPr>
          <p:cNvPr id="12" name="正方形/長方形 11">
            <a:extLst>
              <a:ext uri="{FF2B5EF4-FFF2-40B4-BE49-F238E27FC236}">
                <a16:creationId xmlns:a16="http://schemas.microsoft.com/office/drawing/2014/main" id="{E01CB270-35DE-401D-9EAD-459EE98106CA}"/>
              </a:ext>
            </a:extLst>
          </p:cNvPr>
          <p:cNvSpPr/>
          <p:nvPr/>
        </p:nvSpPr>
        <p:spPr>
          <a:xfrm>
            <a:off x="1434729" y="3242410"/>
            <a:ext cx="2891127" cy="1259576"/>
          </a:xfrm>
          <a:prstGeom prst="rect">
            <a:avLst/>
          </a:prstGeom>
          <a:ln w="19050">
            <a:solidFill>
              <a:schemeClr val="tx1"/>
            </a:solidFill>
          </a:ln>
        </p:spPr>
        <p:txBody>
          <a:bodyPr wrap="square">
            <a:spAutoFit/>
          </a:bodyPr>
          <a:lstStyle/>
          <a:p>
            <a:pPr marL="812756" indent="-812756" algn="ctr">
              <a:spcBef>
                <a:spcPct val="20000"/>
              </a:spcBef>
              <a:defRPr/>
            </a:pPr>
            <a:r>
              <a:rPr lang="ja-JP" altLang="en-US" sz="7585" dirty="0">
                <a:latin typeface="HG創英角ｺﾞｼｯｸUB" pitchFamily="49" charset="-128"/>
                <a:ea typeface="HG創英角ｺﾞｼｯｸUB" pitchFamily="49" charset="-128"/>
              </a:rPr>
              <a:t>中１</a:t>
            </a:r>
            <a:endParaRPr lang="en-US" altLang="ja-JP" sz="7585" dirty="0">
              <a:latin typeface="HG創英角ｺﾞｼｯｸUB" pitchFamily="49" charset="-128"/>
              <a:ea typeface="HG創英角ｺﾞｼｯｸUB" pitchFamily="49" charset="-128"/>
            </a:endParaRPr>
          </a:p>
        </p:txBody>
      </p:sp>
      <p:sp>
        <p:nvSpPr>
          <p:cNvPr id="13" name="正方形/長方形 12">
            <a:extLst>
              <a:ext uri="{FF2B5EF4-FFF2-40B4-BE49-F238E27FC236}">
                <a16:creationId xmlns:a16="http://schemas.microsoft.com/office/drawing/2014/main" id="{6DA5C0CE-7734-4034-9F80-BDD27EF32D5E}"/>
              </a:ext>
            </a:extLst>
          </p:cNvPr>
          <p:cNvSpPr/>
          <p:nvPr/>
        </p:nvSpPr>
        <p:spPr>
          <a:xfrm>
            <a:off x="4496538" y="3145780"/>
            <a:ext cx="15513079" cy="1729384"/>
          </a:xfrm>
          <a:prstGeom prst="rect">
            <a:avLst/>
          </a:prstGeom>
        </p:spPr>
        <p:txBody>
          <a:bodyPr wrap="square">
            <a:spAutoFit/>
          </a:bodyPr>
          <a:lstStyle/>
          <a:p>
            <a:pPr marL="812756" indent="-812756">
              <a:lnSpc>
                <a:spcPts val="5689"/>
              </a:lnSpc>
              <a:spcBef>
                <a:spcPct val="20000"/>
              </a:spcBef>
              <a:defRPr/>
            </a:pPr>
            <a:r>
              <a:rPr lang="ja-JP" altLang="en-US" sz="5689" dirty="0">
                <a:latin typeface="HG創英角ｺﾞｼｯｸUB" pitchFamily="49" charset="-128"/>
                <a:ea typeface="HG創英角ｺﾞｼｯｸUB" pitchFamily="49" charset="-128"/>
              </a:rPr>
              <a:t>⇒中学入学に向けた</a:t>
            </a:r>
            <a:r>
              <a:rPr lang="en-US" altLang="ja-JP" sz="5689" dirty="0">
                <a:latin typeface="HG創英角ｺﾞｼｯｸUB" pitchFamily="49" charset="-128"/>
                <a:ea typeface="HG創英角ｺﾞｼｯｸUB" pitchFamily="49" charset="-128"/>
              </a:rPr>
              <a:t>5</a:t>
            </a:r>
            <a:r>
              <a:rPr lang="ja-JP" altLang="en-US" sz="5689" dirty="0">
                <a:latin typeface="HG創英角ｺﾞｼｯｸUB" pitchFamily="49" charset="-128"/>
                <a:ea typeface="HG創英角ｺﾞｼｯｸUB" pitchFamily="49" charset="-128"/>
              </a:rPr>
              <a:t>科目基礎力を養成し</a:t>
            </a:r>
            <a:endParaRPr lang="en-US" altLang="ja-JP" sz="5689" dirty="0">
              <a:latin typeface="HG創英角ｺﾞｼｯｸUB" pitchFamily="49" charset="-128"/>
              <a:ea typeface="HG創英角ｺﾞｼｯｸUB" pitchFamily="49" charset="-128"/>
            </a:endParaRPr>
          </a:p>
          <a:p>
            <a:pPr marL="812756" indent="-812756">
              <a:lnSpc>
                <a:spcPts val="5689"/>
              </a:lnSpc>
              <a:spcBef>
                <a:spcPct val="20000"/>
              </a:spcBef>
              <a:defRPr/>
            </a:pPr>
            <a:r>
              <a:rPr lang="ja-JP" altLang="en-US" sz="5689" dirty="0">
                <a:latin typeface="HG創英角ｺﾞｼｯｸUB" pitchFamily="49" charset="-128"/>
                <a:ea typeface="HG創英角ｺﾞｼｯｸUB" pitchFamily="49" charset="-128"/>
              </a:rPr>
              <a:t>中学校生活に向けてわくわくさせる</a:t>
            </a:r>
            <a:endParaRPr lang="en-US" altLang="ja-JP" sz="5689" dirty="0">
              <a:latin typeface="HG創英角ｺﾞｼｯｸUB" pitchFamily="49" charset="-128"/>
              <a:ea typeface="HG創英角ｺﾞｼｯｸUB" pitchFamily="49" charset="-128"/>
            </a:endParaRPr>
          </a:p>
        </p:txBody>
      </p:sp>
      <p:sp>
        <p:nvSpPr>
          <p:cNvPr id="14" name="Text Box 5088">
            <a:extLst>
              <a:ext uri="{FF2B5EF4-FFF2-40B4-BE49-F238E27FC236}">
                <a16:creationId xmlns:a16="http://schemas.microsoft.com/office/drawing/2014/main" id="{693D11B9-14C7-416A-8BE3-7FF09C7E805F}"/>
              </a:ext>
            </a:extLst>
          </p:cNvPr>
          <p:cNvSpPr txBox="1">
            <a:spLocks noChangeArrowheads="1"/>
          </p:cNvSpPr>
          <p:nvPr/>
        </p:nvSpPr>
        <p:spPr bwMode="auto">
          <a:xfrm>
            <a:off x="1472029" y="5149297"/>
            <a:ext cx="15873376" cy="3754992"/>
          </a:xfrm>
          <a:prstGeom prst="rect">
            <a:avLst/>
          </a:prstGeom>
          <a:solidFill>
            <a:srgbClr val="FFFFFF"/>
          </a:solidFill>
          <a:ln w="9525" algn="ctr">
            <a:solidFill>
              <a:schemeClr val="tx1"/>
            </a:solidFill>
            <a:prstDash val="dash"/>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216741" tIns="108371" rIns="216741" bIns="108371" anchor="t" anchorCtr="0" upright="1">
            <a:noAutofit/>
          </a:bodyPr>
          <a:lstStyle/>
          <a:p>
            <a:pPr>
              <a:lnSpc>
                <a:spcPct val="150000"/>
              </a:lnSpc>
            </a:pPr>
            <a:r>
              <a:rPr lang="ja-JP" altLang="ja-JP" sz="4741" dirty="0">
                <a:latin typeface="HG丸ｺﾞｼｯｸM-PRO" pitchFamily="50" charset="-128"/>
                <a:ea typeface="HG丸ｺﾞｼｯｸM-PRO" pitchFamily="50" charset="-128"/>
              </a:rPr>
              <a:t>◆既習内容を効率よく総点検し，</a:t>
            </a:r>
            <a:r>
              <a:rPr lang="ja-JP" altLang="ja-JP" sz="4741" b="1" dirty="0">
                <a:solidFill>
                  <a:srgbClr val="FF0000"/>
                </a:solidFill>
                <a:latin typeface="HG丸ｺﾞｼｯｸM-PRO" pitchFamily="50" charset="-128"/>
                <a:ea typeface="HG丸ｺﾞｼｯｸM-PRO" pitchFamily="50" charset="-128"/>
              </a:rPr>
              <a:t>弱点を解消</a:t>
            </a:r>
            <a:r>
              <a:rPr lang="ja-JP" altLang="ja-JP" sz="4741" dirty="0">
                <a:latin typeface="HG丸ｺﾞｼｯｸM-PRO" pitchFamily="50" charset="-128"/>
                <a:ea typeface="HG丸ｺﾞｼｯｸM-PRO" pitchFamily="50" charset="-128"/>
              </a:rPr>
              <a:t>する</a:t>
            </a:r>
          </a:p>
          <a:p>
            <a:pPr>
              <a:lnSpc>
                <a:spcPct val="150000"/>
              </a:lnSpc>
            </a:pPr>
            <a:r>
              <a:rPr lang="ja-JP" altLang="ja-JP" sz="4741" dirty="0">
                <a:latin typeface="HG丸ｺﾞｼｯｸM-PRO" pitchFamily="50" charset="-128"/>
                <a:ea typeface="HG丸ｺﾞｼｯｸM-PRO" pitchFamily="50" charset="-128"/>
              </a:rPr>
              <a:t>◆</a:t>
            </a:r>
            <a:r>
              <a:rPr lang="ja-JP" altLang="en-US" sz="4741" dirty="0">
                <a:latin typeface="HG丸ｺﾞｼｯｸM-PRO" pitchFamily="50" charset="-128"/>
                <a:ea typeface="HG丸ｺﾞｼｯｸM-PRO" pitchFamily="50" charset="-128"/>
              </a:rPr>
              <a:t>学校の定期考査で高得点を獲得する基礎力を高める。</a:t>
            </a:r>
            <a:endParaRPr lang="ja-JP" altLang="ja-JP" sz="4741" b="1" dirty="0">
              <a:solidFill>
                <a:srgbClr val="FF0000"/>
              </a:solidFill>
              <a:latin typeface="HG丸ｺﾞｼｯｸM-PRO" pitchFamily="50" charset="-128"/>
              <a:ea typeface="HG丸ｺﾞｼｯｸM-PRO" pitchFamily="50" charset="-128"/>
            </a:endParaRPr>
          </a:p>
          <a:p>
            <a:pPr>
              <a:lnSpc>
                <a:spcPct val="150000"/>
              </a:lnSpc>
            </a:pPr>
            <a:r>
              <a:rPr lang="ja-JP" altLang="ja-JP" sz="4741" dirty="0">
                <a:latin typeface="HG丸ｺﾞｼｯｸM-PRO" pitchFamily="50" charset="-128"/>
                <a:ea typeface="HG丸ｺﾞｼｯｸM-PRO" pitchFamily="50" charset="-128"/>
              </a:rPr>
              <a:t>◆計画的かつ能動的に勉強に取り組む姿勢を養う</a:t>
            </a:r>
          </a:p>
          <a:p>
            <a:pPr algn="just">
              <a:lnSpc>
                <a:spcPct val="150000"/>
              </a:lnSpc>
            </a:pPr>
            <a:endParaRPr lang="ja-JP" altLang="en-US" sz="4741" kern="100" dirty="0">
              <a:latin typeface="HG丸ｺﾞｼｯｸM-PRO" pitchFamily="50" charset="-128"/>
              <a:ea typeface="HG丸ｺﾞｼｯｸM-PRO" pitchFamily="50" charset="-128"/>
              <a:cs typeface="Times New Roman"/>
            </a:endParaRPr>
          </a:p>
        </p:txBody>
      </p:sp>
      <p:pic>
        <p:nvPicPr>
          <p:cNvPr id="16" name="図 2">
            <a:extLst>
              <a:ext uri="{FF2B5EF4-FFF2-40B4-BE49-F238E27FC236}">
                <a16:creationId xmlns:a16="http://schemas.microsoft.com/office/drawing/2014/main" id="{E646929D-D165-48CE-96D1-8842C29F29C1}"/>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699" t="13493" r="15009" b="568"/>
          <a:stretch>
            <a:fillRect/>
          </a:stretch>
        </p:blipFill>
        <p:spPr bwMode="auto">
          <a:xfrm>
            <a:off x="17345405" y="5077453"/>
            <a:ext cx="3843146" cy="382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12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4"/>
          <p:cNvSpPr txBox="1">
            <a:spLocks/>
          </p:cNvSpPr>
          <p:nvPr/>
        </p:nvSpPr>
        <p:spPr>
          <a:xfrm>
            <a:off x="0" y="-111628"/>
            <a:ext cx="21674138" cy="1924414"/>
          </a:xfrm>
          <a:prstGeom prst="rect">
            <a:avLst/>
          </a:prstGeom>
          <a:solidFill>
            <a:schemeClr val="tx2">
              <a:lumMod val="75000"/>
            </a:schemeClr>
          </a:solidFill>
        </p:spPr>
        <p:txBody>
          <a:bodyPr vert="horz" lIns="216741" tIns="108371" rIns="216741" bIns="108371" rtlCol="0" anchor="ctr">
            <a:normAutofit/>
          </a:bodyPr>
          <a:lstStyle/>
          <a:p>
            <a:pPr algn="ctr" defTabSz="2167348">
              <a:spcBef>
                <a:spcPct val="0"/>
              </a:spcBef>
              <a:defRPr/>
            </a:pPr>
            <a:r>
              <a:rPr lang="ja-JP" altLang="en-US" sz="7585" dirty="0">
                <a:solidFill>
                  <a:schemeClr val="bg1"/>
                </a:solidFill>
                <a:latin typeface="HG創英角ｺﾞｼｯｸUB" pitchFamily="49" charset="-128"/>
                <a:ea typeface="HG創英角ｺﾞｼｯｸUB" pitchFamily="49" charset="-128"/>
                <a:cs typeface="+mj-cs"/>
              </a:rPr>
              <a:t>スタディーフィールドの春期講習会</a:t>
            </a:r>
            <a:endParaRPr kumimoji="1" lang="ja-JP" altLang="en-US" sz="7585" dirty="0">
              <a:solidFill>
                <a:schemeClr val="bg1"/>
              </a:solidFill>
              <a:latin typeface="HG創英角ｺﾞｼｯｸUB" pitchFamily="49" charset="-128"/>
              <a:ea typeface="HG創英角ｺﾞｼｯｸUB" pitchFamily="49" charset="-128"/>
              <a:cs typeface="+mj-cs"/>
            </a:endParaRPr>
          </a:p>
        </p:txBody>
      </p:sp>
      <p:sp>
        <p:nvSpPr>
          <p:cNvPr id="10" name="正方形/長方形 9"/>
          <p:cNvSpPr/>
          <p:nvPr/>
        </p:nvSpPr>
        <p:spPr>
          <a:xfrm>
            <a:off x="766864" y="4010997"/>
            <a:ext cx="6315214" cy="1259576"/>
          </a:xfrm>
          <a:prstGeom prst="rect">
            <a:avLst/>
          </a:prstGeom>
          <a:ln>
            <a:solidFill>
              <a:schemeClr val="tx1"/>
            </a:solidFill>
          </a:ln>
        </p:spPr>
        <p:txBody>
          <a:bodyPr wrap="square">
            <a:spAutoFit/>
          </a:bodyPr>
          <a:lstStyle/>
          <a:p>
            <a:pPr marL="812756" indent="-812756" algn="ctr">
              <a:spcBef>
                <a:spcPct val="20000"/>
              </a:spcBef>
              <a:defRPr/>
            </a:pPr>
            <a:r>
              <a:rPr lang="ja-JP" altLang="en-US" sz="7585" dirty="0">
                <a:latin typeface="HG創英角ｺﾞｼｯｸUB" pitchFamily="49" charset="-128"/>
                <a:ea typeface="HG創英角ｺﾞｼｯｸUB" pitchFamily="49" charset="-128"/>
              </a:rPr>
              <a:t>テキスト予習</a:t>
            </a:r>
            <a:endParaRPr lang="en-US" altLang="ja-JP" sz="7585" dirty="0">
              <a:latin typeface="HG創英角ｺﾞｼｯｸUB" pitchFamily="49" charset="-128"/>
              <a:ea typeface="HG創英角ｺﾞｼｯｸUB" pitchFamily="49" charset="-128"/>
            </a:endParaRPr>
          </a:p>
        </p:txBody>
      </p:sp>
      <p:sp>
        <p:nvSpPr>
          <p:cNvPr id="12" name="二等辺三角形 11"/>
          <p:cNvSpPr/>
          <p:nvPr/>
        </p:nvSpPr>
        <p:spPr>
          <a:xfrm rot="5400000">
            <a:off x="7286105" y="4373008"/>
            <a:ext cx="1024089" cy="682726"/>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4267"/>
          </a:p>
        </p:txBody>
      </p:sp>
      <p:sp>
        <p:nvSpPr>
          <p:cNvPr id="13" name="正方形/長方形 12"/>
          <p:cNvSpPr/>
          <p:nvPr/>
        </p:nvSpPr>
        <p:spPr>
          <a:xfrm>
            <a:off x="8447530" y="4002254"/>
            <a:ext cx="5291125" cy="1259576"/>
          </a:xfrm>
          <a:prstGeom prst="rect">
            <a:avLst/>
          </a:prstGeom>
          <a:ln>
            <a:solidFill>
              <a:schemeClr val="tx1"/>
            </a:solidFill>
          </a:ln>
        </p:spPr>
        <p:txBody>
          <a:bodyPr wrap="square">
            <a:spAutoFit/>
          </a:bodyPr>
          <a:lstStyle/>
          <a:p>
            <a:pPr marL="812756" indent="-812756" algn="ctr">
              <a:spcBef>
                <a:spcPct val="20000"/>
              </a:spcBef>
              <a:defRPr/>
            </a:pPr>
            <a:r>
              <a:rPr lang="ja-JP" altLang="en-US" sz="7585" dirty="0">
                <a:latin typeface="HG創英角ｺﾞｼｯｸUB" pitchFamily="49" charset="-128"/>
                <a:ea typeface="HG創英角ｺﾞｼｯｸUB" pitchFamily="49" charset="-128"/>
              </a:rPr>
              <a:t>講習会受講</a:t>
            </a:r>
            <a:endParaRPr lang="en-US" altLang="ja-JP" sz="7585" dirty="0">
              <a:latin typeface="HG創英角ｺﾞｼｯｸUB" pitchFamily="49" charset="-128"/>
              <a:ea typeface="HG創英角ｺﾞｼｯｸUB" pitchFamily="49" charset="-128"/>
            </a:endParaRPr>
          </a:p>
        </p:txBody>
      </p:sp>
      <p:sp>
        <p:nvSpPr>
          <p:cNvPr id="14" name="二等辺三角形 13"/>
          <p:cNvSpPr/>
          <p:nvPr/>
        </p:nvSpPr>
        <p:spPr>
          <a:xfrm rot="5400000">
            <a:off x="13909335" y="4410307"/>
            <a:ext cx="1024089" cy="682726"/>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4267"/>
          </a:p>
        </p:txBody>
      </p:sp>
      <p:sp>
        <p:nvSpPr>
          <p:cNvPr id="16" name="正方形/長方形 15"/>
          <p:cNvSpPr/>
          <p:nvPr/>
        </p:nvSpPr>
        <p:spPr>
          <a:xfrm>
            <a:off x="15104107" y="4010998"/>
            <a:ext cx="5291125" cy="1259576"/>
          </a:xfrm>
          <a:prstGeom prst="rect">
            <a:avLst/>
          </a:prstGeom>
          <a:ln>
            <a:solidFill>
              <a:schemeClr val="tx1"/>
            </a:solidFill>
          </a:ln>
        </p:spPr>
        <p:txBody>
          <a:bodyPr wrap="square">
            <a:spAutoFit/>
          </a:bodyPr>
          <a:lstStyle/>
          <a:p>
            <a:pPr marL="812756" indent="-812756" algn="ctr">
              <a:spcBef>
                <a:spcPct val="20000"/>
              </a:spcBef>
              <a:defRPr/>
            </a:pPr>
            <a:r>
              <a:rPr lang="ja-JP" altLang="en-US" sz="7585" dirty="0">
                <a:latin typeface="HG創英角ｺﾞｼｯｸUB" pitchFamily="49" charset="-128"/>
                <a:ea typeface="HG創英角ｺﾞｼｯｸUB" pitchFamily="49" charset="-128"/>
              </a:rPr>
              <a:t>すぐに復習</a:t>
            </a:r>
            <a:endParaRPr lang="en-US" altLang="ja-JP" sz="7585" dirty="0">
              <a:latin typeface="HG創英角ｺﾞｼｯｸUB" pitchFamily="49" charset="-128"/>
              <a:ea typeface="HG創英角ｺﾞｼｯｸUB" pitchFamily="49" charset="-128"/>
            </a:endParaRPr>
          </a:p>
        </p:txBody>
      </p:sp>
      <p:grpSp>
        <p:nvGrpSpPr>
          <p:cNvPr id="2" name="グループ化 23"/>
          <p:cNvGrpSpPr/>
          <p:nvPr/>
        </p:nvGrpSpPr>
        <p:grpSpPr>
          <a:xfrm>
            <a:off x="1790951" y="5342269"/>
            <a:ext cx="13483836" cy="2071513"/>
            <a:chOff x="755576" y="2492896"/>
            <a:chExt cx="5688632" cy="873941"/>
          </a:xfrm>
        </p:grpSpPr>
        <p:sp>
          <p:nvSpPr>
            <p:cNvPr id="20" name="屈折矢印 19"/>
            <p:cNvSpPr/>
            <p:nvPr/>
          </p:nvSpPr>
          <p:spPr>
            <a:xfrm rot="5400000">
              <a:off x="791580" y="2456892"/>
              <a:ext cx="864096" cy="936104"/>
            </a:xfrm>
            <a:prstGeom prst="bentUpArrow">
              <a:avLst>
                <a:gd name="adj1" fmla="val 15983"/>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4267"/>
            </a:p>
          </p:txBody>
        </p:sp>
        <p:sp>
          <p:nvSpPr>
            <p:cNvPr id="22" name="正方形/長方形 21"/>
            <p:cNvSpPr/>
            <p:nvPr/>
          </p:nvSpPr>
          <p:spPr>
            <a:xfrm>
              <a:off x="1577468" y="2835440"/>
              <a:ext cx="4866740" cy="531397"/>
            </a:xfrm>
            <a:prstGeom prst="rect">
              <a:avLst/>
            </a:prstGeom>
            <a:ln>
              <a:noFill/>
            </a:ln>
          </p:spPr>
          <p:txBody>
            <a:bodyPr wrap="square">
              <a:spAutoFit/>
            </a:bodyPr>
            <a:lstStyle/>
            <a:p>
              <a:pPr marL="812756" indent="-812756">
                <a:spcBef>
                  <a:spcPct val="20000"/>
                </a:spcBef>
                <a:defRPr/>
              </a:pPr>
              <a:r>
                <a:rPr lang="en-US" altLang="ja-JP" sz="7585" dirty="0">
                  <a:latin typeface="HG創英角ｺﾞｼｯｸUB" pitchFamily="49" charset="-128"/>
                  <a:ea typeface="HG創英角ｺﾞｼｯｸUB" pitchFamily="49" charset="-128"/>
                </a:rPr>
                <a:t>〈</a:t>
              </a:r>
              <a:r>
                <a:rPr lang="ja-JP" altLang="en-US" sz="7585" dirty="0">
                  <a:latin typeface="HG創英角ｺﾞｼｯｸUB" pitchFamily="49" charset="-128"/>
                  <a:ea typeface="HG創英角ｺﾞｼｯｸUB" pitchFamily="49" charset="-128"/>
                </a:rPr>
                <a:t>予習上のアドバイス</a:t>
              </a:r>
              <a:r>
                <a:rPr lang="en-US" altLang="ja-JP" sz="7585" dirty="0">
                  <a:latin typeface="HG創英角ｺﾞｼｯｸUB" pitchFamily="49" charset="-128"/>
                  <a:ea typeface="HG創英角ｺﾞｼｯｸUB" pitchFamily="49" charset="-128"/>
                </a:rPr>
                <a:t>〉</a:t>
              </a:r>
            </a:p>
          </p:txBody>
        </p:sp>
      </p:grpSp>
      <p:sp>
        <p:nvSpPr>
          <p:cNvPr id="23" name="正方形/長方形 22"/>
          <p:cNvSpPr/>
          <p:nvPr/>
        </p:nvSpPr>
        <p:spPr>
          <a:xfrm>
            <a:off x="1620270" y="7757250"/>
            <a:ext cx="18945642" cy="967829"/>
          </a:xfrm>
          <a:prstGeom prst="rect">
            <a:avLst/>
          </a:prstGeom>
          <a:ln>
            <a:noFill/>
          </a:ln>
        </p:spPr>
        <p:txBody>
          <a:bodyPr wrap="square">
            <a:spAutoFit/>
          </a:bodyPr>
          <a:lstStyle/>
          <a:p>
            <a:pPr marL="812756" indent="-812756">
              <a:spcBef>
                <a:spcPct val="20000"/>
              </a:spcBef>
              <a:defRPr/>
            </a:pPr>
            <a:r>
              <a:rPr lang="ja-JP" altLang="en-US" sz="5689" dirty="0">
                <a:latin typeface="HG創英角ｺﾞｼｯｸUB" pitchFamily="49" charset="-128"/>
                <a:ea typeface="HG創英角ｺﾞｼｯｸUB" pitchFamily="49" charset="-128"/>
              </a:rPr>
              <a:t>予習はテキストに直接書き込んで行ってください。</a:t>
            </a:r>
            <a:endParaRPr lang="en-US" altLang="ja-JP" sz="5689" dirty="0">
              <a:latin typeface="HG創英角ｺﾞｼｯｸUB" pitchFamily="49" charset="-128"/>
              <a:ea typeface="HG創英角ｺﾞｼｯｸUB" pitchFamily="49" charset="-128"/>
            </a:endParaRPr>
          </a:p>
        </p:txBody>
      </p:sp>
      <p:sp>
        <p:nvSpPr>
          <p:cNvPr id="25" name="正方形/長方形 24"/>
          <p:cNvSpPr/>
          <p:nvPr/>
        </p:nvSpPr>
        <p:spPr>
          <a:xfrm>
            <a:off x="1620270" y="9635887"/>
            <a:ext cx="18945642" cy="1729384"/>
          </a:xfrm>
          <a:prstGeom prst="rect">
            <a:avLst/>
          </a:prstGeom>
          <a:ln>
            <a:noFill/>
          </a:ln>
        </p:spPr>
        <p:txBody>
          <a:bodyPr wrap="square">
            <a:spAutoFit/>
          </a:bodyPr>
          <a:lstStyle/>
          <a:p>
            <a:pPr marL="812756" indent="-812756">
              <a:lnSpc>
                <a:spcPts val="5689"/>
              </a:lnSpc>
              <a:spcBef>
                <a:spcPct val="20000"/>
              </a:spcBef>
              <a:defRPr/>
            </a:pPr>
            <a:r>
              <a:rPr lang="ja-JP" altLang="en-US" sz="5689" dirty="0">
                <a:latin typeface="HG創英角ｺﾞｼｯｸUB" pitchFamily="49" charset="-128"/>
                <a:ea typeface="HG創英角ｺﾞｼｯｸUB" pitchFamily="49" charset="-128"/>
              </a:rPr>
              <a:t>５分程度考えてもわからなかった問題には印をつけて　</a:t>
            </a:r>
            <a:endParaRPr lang="en-US" altLang="ja-JP" sz="5689" dirty="0">
              <a:latin typeface="HG創英角ｺﾞｼｯｸUB" pitchFamily="49" charset="-128"/>
              <a:ea typeface="HG創英角ｺﾞｼｯｸUB" pitchFamily="49" charset="-128"/>
            </a:endParaRPr>
          </a:p>
          <a:p>
            <a:pPr marL="812756" indent="-812756">
              <a:lnSpc>
                <a:spcPts val="5689"/>
              </a:lnSpc>
              <a:spcBef>
                <a:spcPct val="20000"/>
              </a:spcBef>
              <a:defRPr/>
            </a:pPr>
            <a:r>
              <a:rPr lang="ja-JP" altLang="en-US" sz="5689" dirty="0">
                <a:latin typeface="HG創英角ｺﾞｼｯｸUB" pitchFamily="49" charset="-128"/>
                <a:ea typeface="HG創英角ｺﾞｼｯｸUB" pitchFamily="49" charset="-128"/>
              </a:rPr>
              <a:t>おき，授業で集中して聞く時の目安としましょう。</a:t>
            </a:r>
            <a:endParaRPr lang="en-US" altLang="ja-JP" sz="5689" dirty="0">
              <a:latin typeface="HG創英角ｺﾞｼｯｸUB" pitchFamily="49" charset="-128"/>
              <a:ea typeface="HG創英角ｺﾞｼｯｸUB" pitchFamily="49" charset="-128"/>
            </a:endParaRPr>
          </a:p>
        </p:txBody>
      </p:sp>
      <p:sp>
        <p:nvSpPr>
          <p:cNvPr id="27" name="正方形/長方形 26"/>
          <p:cNvSpPr/>
          <p:nvPr/>
        </p:nvSpPr>
        <p:spPr>
          <a:xfrm>
            <a:off x="1620271" y="12245003"/>
            <a:ext cx="18125581" cy="1857881"/>
          </a:xfrm>
          <a:prstGeom prst="rect">
            <a:avLst/>
          </a:prstGeom>
          <a:ln>
            <a:noFill/>
          </a:ln>
        </p:spPr>
        <p:txBody>
          <a:bodyPr wrap="square">
            <a:spAutoFit/>
          </a:bodyPr>
          <a:lstStyle/>
          <a:p>
            <a:pPr marL="812756" indent="-812756">
              <a:spcBef>
                <a:spcPct val="20000"/>
              </a:spcBef>
              <a:defRPr/>
            </a:pPr>
            <a:r>
              <a:rPr lang="ja-JP" altLang="en-US" sz="5215" b="1" dirty="0">
                <a:solidFill>
                  <a:srgbClr val="FF0000"/>
                </a:solidFill>
                <a:latin typeface="HG丸ｺﾞｼｯｸM-PRO" pitchFamily="50" charset="-128"/>
                <a:ea typeface="HG丸ｺﾞｼｯｸM-PRO" pitchFamily="50" charset="-128"/>
              </a:rPr>
              <a:t>⇒講習会予習では，</a:t>
            </a:r>
            <a:endParaRPr lang="en-US" altLang="ja-JP" sz="5215" b="1" dirty="0">
              <a:solidFill>
                <a:srgbClr val="FF0000"/>
              </a:solidFill>
              <a:latin typeface="HG丸ｺﾞｼｯｸM-PRO" pitchFamily="50" charset="-128"/>
              <a:ea typeface="HG丸ｺﾞｼｯｸM-PRO" pitchFamily="50" charset="-128"/>
            </a:endParaRPr>
          </a:p>
          <a:p>
            <a:pPr marL="812756" indent="-812756">
              <a:spcBef>
                <a:spcPct val="20000"/>
              </a:spcBef>
              <a:defRPr/>
            </a:pPr>
            <a:r>
              <a:rPr lang="ja-JP" altLang="en-US" sz="5215" b="1" dirty="0">
                <a:solidFill>
                  <a:srgbClr val="FF0000"/>
                </a:solidFill>
                <a:latin typeface="HG丸ｺﾞｼｯｸM-PRO" pitchFamily="50" charset="-128"/>
                <a:ea typeface="HG丸ｺﾞｼｯｸM-PRO" pitchFamily="50" charset="-128"/>
              </a:rPr>
              <a:t>じっくり粘って考えるより学習効率を重視します。</a:t>
            </a:r>
            <a:endParaRPr lang="en-US" altLang="ja-JP" sz="5215" b="1" dirty="0">
              <a:solidFill>
                <a:srgbClr val="FF0000"/>
              </a:solidFill>
              <a:latin typeface="HG丸ｺﾞｼｯｸM-PRO" pitchFamily="50" charset="-128"/>
              <a:ea typeface="HG丸ｺﾞｼｯｸM-PRO" pitchFamily="50" charset="-128"/>
            </a:endParaRPr>
          </a:p>
        </p:txBody>
      </p:sp>
      <p:sp>
        <p:nvSpPr>
          <p:cNvPr id="17" name="正方形/長方形 16"/>
          <p:cNvSpPr/>
          <p:nvPr/>
        </p:nvSpPr>
        <p:spPr>
          <a:xfrm>
            <a:off x="1048019" y="1842178"/>
            <a:ext cx="13202679" cy="1292726"/>
          </a:xfrm>
          <a:prstGeom prst="rect">
            <a:avLst/>
          </a:prstGeom>
        </p:spPr>
        <p:txBody>
          <a:bodyPr wrap="square">
            <a:spAutoFit/>
          </a:bodyPr>
          <a:lstStyle/>
          <a:p>
            <a:pPr marL="812756" indent="-812756">
              <a:lnSpc>
                <a:spcPct val="150000"/>
              </a:lnSpc>
              <a:spcBef>
                <a:spcPct val="20000"/>
              </a:spcBef>
              <a:defRPr/>
            </a:pPr>
            <a:r>
              <a:rPr lang="ja-JP" altLang="en-US" sz="6163" dirty="0">
                <a:latin typeface="HG創英角ｺﾞｼｯｸUB" pitchFamily="49" charset="-128"/>
                <a:ea typeface="HG創英角ｺﾞｼｯｸUB" pitchFamily="49" charset="-128"/>
              </a:rPr>
              <a:t>◆春期講習会の受講にあたり</a:t>
            </a:r>
            <a:endParaRPr lang="en-US" altLang="ja-JP" sz="6163" dirty="0">
              <a:latin typeface="HG創英角ｺﾞｼｯｸUB" pitchFamily="49" charset="-128"/>
              <a:ea typeface="HG創英角ｺﾞｼｯｸUB" pitchFamily="49" charset="-128"/>
            </a:endParaRPr>
          </a:p>
        </p:txBody>
      </p:sp>
    </p:spTree>
    <p:extLst>
      <p:ext uri="{BB962C8B-B14F-4D97-AF65-F5344CB8AC3E}">
        <p14:creationId xmlns:p14="http://schemas.microsoft.com/office/powerpoint/2010/main" val="1644454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Left)">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slide(fromLeft)">
                                      <p:cBhvr>
                                        <p:cTn id="15" dur="500"/>
                                        <p:tgtEl>
                                          <p:spTgt spid="1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slide(fromLeft)">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strips(downRight)">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6"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strips(downRight)">
                                      <p:cBhvr>
                                        <p:cTn id="33" dur="500"/>
                                        <p:tgtEl>
                                          <p:spTgt spid="23"/>
                                        </p:tgtEl>
                                      </p:cBhvr>
                                    </p:animEffect>
                                  </p:childTnLst>
                                </p:cTn>
                              </p:par>
                              <p:par>
                                <p:cTn id="34" presetID="18" presetClass="entr" presetSubtype="6"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strips(downRight)">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dissolve">
                                      <p:cBhvr>
                                        <p:cTn id="41" dur="500"/>
                                        <p:tgtEl>
                                          <p:spTgt spid="27"/>
                                        </p:tgtEl>
                                      </p:cBhvr>
                                    </p:animEffect>
                                  </p:childTnLst>
                                  <p:subTnLst>
                                    <p:audio>
                                      <p:cMediaNode>
                                        <p:cTn display="0" masterRel="sameClick">
                                          <p:stCondLst>
                                            <p:cond evt="begin" delay="0">
                                              <p:tn val="39"/>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6" grpId="0" animBg="1"/>
      <p:bldP spid="23" grpId="0"/>
      <p:bldP spid="25"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タイトル 19">
            <a:extLst>
              <a:ext uri="{FF2B5EF4-FFF2-40B4-BE49-F238E27FC236}">
                <a16:creationId xmlns:a16="http://schemas.microsoft.com/office/drawing/2014/main" id="{D4CB5D06-96BE-4692-8E6E-BA1EA1F12BF8}"/>
              </a:ext>
            </a:extLst>
          </p:cNvPr>
          <p:cNvSpPr txBox="1">
            <a:spLocks/>
          </p:cNvSpPr>
          <p:nvPr/>
        </p:nvSpPr>
        <p:spPr>
          <a:xfrm>
            <a:off x="0" y="9161"/>
            <a:ext cx="21668493" cy="1073184"/>
          </a:xfrm>
          <a:prstGeom prst="rect">
            <a:avLst/>
          </a:prstGeom>
          <a:gradFill flip="none" rotWithShape="1">
            <a:gsLst>
              <a:gs pos="0">
                <a:schemeClr val="accent1"/>
              </a:gs>
              <a:gs pos="50000">
                <a:schemeClr val="tx2">
                  <a:lumMod val="75000"/>
                </a:schemeClr>
              </a:gs>
              <a:gs pos="100000">
                <a:schemeClr val="tx2">
                  <a:lumMod val="60000"/>
                  <a:lumOff val="40000"/>
                </a:schemeClr>
              </a:gs>
            </a:gsLst>
            <a:lin ang="2700000" scaled="1"/>
            <a:tileRect/>
          </a:gradFill>
        </p:spPr>
        <p:txBody>
          <a:bodyPr vert="horz" lIns="162556" tIns="81278" rIns="162556" bIns="81278" rtlCol="0" anchor="t">
            <a:normAutofit lnSpcReduction="10000"/>
          </a:bodyPr>
          <a:lst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6400" dirty="0">
                <a:solidFill>
                  <a:schemeClr val="bg1"/>
                </a:solidFill>
                <a:latin typeface="A-OTF 新ゴ Pro H" panose="020B0800000000000000" pitchFamily="34" charset="-128"/>
                <a:ea typeface="A-OTF 新ゴ Pro H" panose="020B0800000000000000" pitchFamily="34" charset="-128"/>
              </a:rPr>
              <a:t>スタディーフィールド　　　　　～春期講習会３本柱～</a:t>
            </a:r>
          </a:p>
        </p:txBody>
      </p:sp>
      <p:sp>
        <p:nvSpPr>
          <p:cNvPr id="22" name="タイトル 1">
            <a:extLst>
              <a:ext uri="{FF2B5EF4-FFF2-40B4-BE49-F238E27FC236}">
                <a16:creationId xmlns:a16="http://schemas.microsoft.com/office/drawing/2014/main" id="{74DDDF0E-AE90-41E9-9A90-C6B6599A72DA}"/>
              </a:ext>
            </a:extLst>
          </p:cNvPr>
          <p:cNvSpPr txBox="1">
            <a:spLocks/>
          </p:cNvSpPr>
          <p:nvPr/>
        </p:nvSpPr>
        <p:spPr>
          <a:xfrm>
            <a:off x="282903" y="1526219"/>
            <a:ext cx="21296897" cy="1073184"/>
          </a:xfrm>
          <a:prstGeom prst="rect">
            <a:avLst/>
          </a:prstGeom>
          <a:noFill/>
        </p:spPr>
        <p:txBody>
          <a:bodyPr vert="horz" lIns="162556" tIns="81278" rIns="162556" bIns="81278"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978" b="1" dirty="0">
                <a:latin typeface="A-OTF 新ゴ Pro R" panose="020B0400000000000000" pitchFamily="34" charset="-128"/>
                <a:ea typeface="A-OTF 新ゴ Pro R" panose="020B0400000000000000" pitchFamily="34" charset="-128"/>
              </a:rPr>
              <a:t>□春期講習会受講にあたり</a:t>
            </a:r>
          </a:p>
        </p:txBody>
      </p:sp>
      <p:graphicFrame>
        <p:nvGraphicFramePr>
          <p:cNvPr id="23" name="図表 22">
            <a:extLst>
              <a:ext uri="{FF2B5EF4-FFF2-40B4-BE49-F238E27FC236}">
                <a16:creationId xmlns:a16="http://schemas.microsoft.com/office/drawing/2014/main" id="{F2301919-2B5D-41B1-9279-5096B36FFAC7}"/>
              </a:ext>
            </a:extLst>
          </p:cNvPr>
          <p:cNvGraphicFramePr/>
          <p:nvPr/>
        </p:nvGraphicFramePr>
        <p:xfrm>
          <a:off x="4559307" y="3548742"/>
          <a:ext cx="10833094" cy="108355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8" name="吹き出し: 線 27">
            <a:extLst>
              <a:ext uri="{FF2B5EF4-FFF2-40B4-BE49-F238E27FC236}">
                <a16:creationId xmlns:a16="http://schemas.microsoft.com/office/drawing/2014/main" id="{EBFE23B7-B9B7-4DBD-AC5C-2BEE1AD9432A}"/>
              </a:ext>
            </a:extLst>
          </p:cNvPr>
          <p:cNvSpPr/>
          <p:nvPr/>
        </p:nvSpPr>
        <p:spPr>
          <a:xfrm>
            <a:off x="14071735" y="1393842"/>
            <a:ext cx="7007448" cy="6988157"/>
          </a:xfrm>
          <a:prstGeom prst="borderCallout1">
            <a:avLst>
              <a:gd name="adj1" fmla="val 37315"/>
              <a:gd name="adj2" fmla="val 123"/>
              <a:gd name="adj3" fmla="val 67012"/>
              <a:gd name="adj4" fmla="val -29624"/>
            </a:avLst>
          </a:prstGeom>
          <a:solidFill>
            <a:srgbClr val="FFE7FF"/>
          </a:solidFill>
          <a:ln w="57150">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600" b="1" dirty="0">
                <a:solidFill>
                  <a:srgbClr val="FF6699"/>
                </a:solidFill>
                <a:latin typeface="A-OTF 新ゴ Pro L" panose="020B0300000000000000" pitchFamily="34" charset="-128"/>
                <a:ea typeface="A-OTF 新ゴ Pro L" panose="020B0300000000000000" pitchFamily="34" charset="-128"/>
              </a:rPr>
              <a:t>□解答はテキスト本体に直接書き込みましょう。途中式や作図のあとも必ず残しましょう。</a:t>
            </a:r>
            <a:endParaRPr lang="en-US" altLang="ja-JP" sz="3600" b="1" dirty="0">
              <a:solidFill>
                <a:srgbClr val="FF6699"/>
              </a:solidFill>
              <a:latin typeface="A-OTF 新ゴ Pro L" panose="020B0300000000000000" pitchFamily="34" charset="-128"/>
              <a:ea typeface="A-OTF 新ゴ Pro L" panose="020B0300000000000000" pitchFamily="34" charset="-128"/>
            </a:endParaRPr>
          </a:p>
          <a:p>
            <a:endParaRPr lang="en-US" altLang="ja-JP" sz="3600" b="1" dirty="0">
              <a:solidFill>
                <a:srgbClr val="FF6699"/>
              </a:solidFill>
              <a:latin typeface="A-OTF 新ゴ Pro L" panose="020B0300000000000000" pitchFamily="34" charset="-128"/>
              <a:ea typeface="A-OTF 新ゴ Pro L" panose="020B0300000000000000" pitchFamily="34" charset="-128"/>
            </a:endParaRPr>
          </a:p>
          <a:p>
            <a:r>
              <a:rPr lang="ja-JP" altLang="en-US" sz="3600" b="1" dirty="0">
                <a:solidFill>
                  <a:srgbClr val="FF6699"/>
                </a:solidFill>
                <a:latin typeface="A-OTF 新ゴ Pro L" panose="020B0300000000000000" pitchFamily="34" charset="-128"/>
                <a:ea typeface="A-OTF 新ゴ Pro L" panose="020B0300000000000000" pitchFamily="34" charset="-128"/>
              </a:rPr>
              <a:t>□模範解答を渡しますので、予習部分は自分で丸付けまで行いましょう</a:t>
            </a:r>
          </a:p>
          <a:p>
            <a:endParaRPr lang="en-US" altLang="ja-JP" sz="3600" b="1" dirty="0">
              <a:solidFill>
                <a:srgbClr val="FF6699"/>
              </a:solidFill>
              <a:latin typeface="A-OTF 新ゴ Pro L" panose="020B0300000000000000" pitchFamily="34" charset="-128"/>
              <a:ea typeface="A-OTF 新ゴ Pro L" panose="020B0300000000000000" pitchFamily="34" charset="-128"/>
            </a:endParaRPr>
          </a:p>
          <a:p>
            <a:r>
              <a:rPr lang="ja-JP" altLang="en-US" sz="3600" b="1" dirty="0">
                <a:solidFill>
                  <a:srgbClr val="FF6699"/>
                </a:solidFill>
                <a:latin typeface="A-OTF 新ゴ Pro L" panose="020B0300000000000000" pitchFamily="34" charset="-128"/>
                <a:ea typeface="A-OTF 新ゴ Pro L" panose="020B0300000000000000" pitchFamily="34" charset="-128"/>
              </a:rPr>
              <a:t>□予習時にわからなかった問題は，空白のままで構いません。</a:t>
            </a:r>
            <a:endParaRPr lang="en-US" altLang="ja-JP" sz="3600" b="1" dirty="0">
              <a:solidFill>
                <a:srgbClr val="FF6699"/>
              </a:solidFill>
              <a:latin typeface="A-OTF 新ゴ Pro L" panose="020B0300000000000000" pitchFamily="34" charset="-128"/>
              <a:ea typeface="A-OTF 新ゴ Pro L" panose="020B0300000000000000" pitchFamily="34" charset="-128"/>
            </a:endParaRPr>
          </a:p>
          <a:p>
            <a:endParaRPr kumimoji="1" lang="ja-JP" altLang="en-US" sz="3200" dirty="0">
              <a:solidFill>
                <a:schemeClr val="tx1"/>
              </a:solidFill>
              <a:latin typeface="A-OTF 新ゴ Pro L" panose="020B0300000000000000" pitchFamily="34" charset="-128"/>
              <a:ea typeface="A-OTF 新ゴ Pro L" panose="020B0300000000000000" pitchFamily="34" charset="-128"/>
            </a:endParaRPr>
          </a:p>
        </p:txBody>
      </p:sp>
      <p:sp>
        <p:nvSpPr>
          <p:cNvPr id="29" name="吹き出し: 線 28">
            <a:extLst>
              <a:ext uri="{FF2B5EF4-FFF2-40B4-BE49-F238E27FC236}">
                <a16:creationId xmlns:a16="http://schemas.microsoft.com/office/drawing/2014/main" id="{83911B03-8A76-4E8C-B748-87A1FA383518}"/>
              </a:ext>
            </a:extLst>
          </p:cNvPr>
          <p:cNvSpPr/>
          <p:nvPr/>
        </p:nvSpPr>
        <p:spPr>
          <a:xfrm>
            <a:off x="14071735" y="9255802"/>
            <a:ext cx="7007448" cy="6553074"/>
          </a:xfrm>
          <a:prstGeom prst="borderCallout1">
            <a:avLst>
              <a:gd name="adj1" fmla="val 90381"/>
              <a:gd name="adj2" fmla="val 413"/>
              <a:gd name="adj3" fmla="val 60700"/>
              <a:gd name="adj4" fmla="val -31488"/>
            </a:avLst>
          </a:prstGeom>
          <a:solidFill>
            <a:schemeClr val="accent1">
              <a:lumMod val="20000"/>
              <a:lumOff val="80000"/>
            </a:schemeClr>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600" b="1" dirty="0">
                <a:solidFill>
                  <a:srgbClr val="00B050"/>
                </a:solidFill>
                <a:latin typeface="A-OTF 新ゴ Pro L" panose="020B0300000000000000" pitchFamily="34" charset="-128"/>
                <a:ea typeface="A-OTF 新ゴ Pro L" panose="020B0300000000000000" pitchFamily="34" charset="-128"/>
              </a:rPr>
              <a:t>□予習時点でわからなかった問題は特に集中して確認します。</a:t>
            </a:r>
          </a:p>
          <a:p>
            <a:endParaRPr lang="en-US" altLang="ja-JP" sz="3600" b="1" dirty="0">
              <a:solidFill>
                <a:srgbClr val="00B050"/>
              </a:solidFill>
              <a:latin typeface="A-OTF 新ゴ Pro L" panose="020B0300000000000000" pitchFamily="34" charset="-128"/>
              <a:ea typeface="A-OTF 新ゴ Pro L" panose="020B0300000000000000" pitchFamily="34" charset="-128"/>
            </a:endParaRPr>
          </a:p>
          <a:p>
            <a:r>
              <a:rPr lang="ja-JP" altLang="en-US" sz="3600" b="1" dirty="0">
                <a:solidFill>
                  <a:srgbClr val="00B050"/>
                </a:solidFill>
                <a:latin typeface="A-OTF 新ゴ Pro L" panose="020B0300000000000000" pitchFamily="34" charset="-128"/>
                <a:ea typeface="A-OTF 新ゴ Pro L" panose="020B0300000000000000" pitchFamily="34" charset="-128"/>
              </a:rPr>
              <a:t>□授業中に問題演習を行う場合は，「スピード」を意識して解くようにします。</a:t>
            </a:r>
          </a:p>
          <a:p>
            <a:endParaRPr lang="en-US" altLang="ja-JP" sz="3600" b="1" dirty="0">
              <a:solidFill>
                <a:srgbClr val="00B050"/>
              </a:solidFill>
              <a:latin typeface="A-OTF 新ゴ Pro L" panose="020B0300000000000000" pitchFamily="34" charset="-128"/>
              <a:ea typeface="A-OTF 新ゴ Pro L" panose="020B0300000000000000" pitchFamily="34" charset="-128"/>
            </a:endParaRPr>
          </a:p>
          <a:p>
            <a:r>
              <a:rPr lang="ja-JP" altLang="en-US" sz="3600" b="1" dirty="0">
                <a:solidFill>
                  <a:srgbClr val="00B050"/>
                </a:solidFill>
                <a:latin typeface="A-OTF 新ゴ Pro L" panose="020B0300000000000000" pitchFamily="34" charset="-128"/>
                <a:ea typeface="A-OTF 新ゴ Pro L" panose="020B0300000000000000" pitchFamily="34" charset="-128"/>
              </a:rPr>
              <a:t>□授業に関する質問は，フォロータイムに積極的に行いましょう。</a:t>
            </a:r>
          </a:p>
        </p:txBody>
      </p:sp>
      <p:sp>
        <p:nvSpPr>
          <p:cNvPr id="30" name="吹き出し: 線 29">
            <a:extLst>
              <a:ext uri="{FF2B5EF4-FFF2-40B4-BE49-F238E27FC236}">
                <a16:creationId xmlns:a16="http://schemas.microsoft.com/office/drawing/2014/main" id="{9976178C-FA83-4A91-8BE9-6DB37ADB63B1}"/>
              </a:ext>
            </a:extLst>
          </p:cNvPr>
          <p:cNvSpPr/>
          <p:nvPr/>
        </p:nvSpPr>
        <p:spPr>
          <a:xfrm>
            <a:off x="594955" y="2435324"/>
            <a:ext cx="4824551" cy="6553074"/>
          </a:xfrm>
          <a:prstGeom prst="borderCallout1">
            <a:avLst>
              <a:gd name="adj1" fmla="val 13809"/>
              <a:gd name="adj2" fmla="val 100707"/>
              <a:gd name="adj3" fmla="val 35860"/>
              <a:gd name="adj4" fmla="val 139114"/>
            </a:avLst>
          </a:prstGeom>
          <a:solidFill>
            <a:srgbClr val="CCFFFF"/>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4000" b="1" dirty="0">
                <a:solidFill>
                  <a:srgbClr val="0070C0"/>
                </a:solidFill>
                <a:latin typeface="A-OTF 新ゴ Pro L" panose="020B0300000000000000" pitchFamily="34" charset="-128"/>
                <a:ea typeface="A-OTF 新ゴ Pro L" panose="020B0300000000000000" pitchFamily="34" charset="-128"/>
              </a:rPr>
              <a:t>□その日の宿題を復習から行い、そして次の授業の予習に入りましょう。</a:t>
            </a:r>
          </a:p>
          <a:p>
            <a:endParaRPr lang="en-US" altLang="ja-JP" sz="4000" b="1" dirty="0">
              <a:solidFill>
                <a:srgbClr val="0070C0"/>
              </a:solidFill>
              <a:latin typeface="A-OTF 新ゴ Pro L" panose="020B0300000000000000" pitchFamily="34" charset="-128"/>
              <a:ea typeface="A-OTF 新ゴ Pro L" panose="020B0300000000000000" pitchFamily="34" charset="-128"/>
            </a:endParaRPr>
          </a:p>
          <a:p>
            <a:r>
              <a:rPr lang="ja-JP" altLang="en-US" sz="4000" b="1" dirty="0">
                <a:solidFill>
                  <a:srgbClr val="0070C0"/>
                </a:solidFill>
                <a:latin typeface="A-OTF 新ゴ Pro L" panose="020B0300000000000000" pitchFamily="34" charset="-128"/>
                <a:ea typeface="A-OTF 新ゴ Pro L" panose="020B0300000000000000" pitchFamily="34" charset="-128"/>
              </a:rPr>
              <a:t>□授業でとったノートの見直しも行い，学んだ知識・解法を定着させます</a:t>
            </a:r>
            <a:r>
              <a:rPr lang="ja-JP" altLang="en-US" sz="3200" dirty="0">
                <a:solidFill>
                  <a:srgbClr val="0070C0"/>
                </a:solidFill>
                <a:latin typeface="A-OTF 新ゴ Pro L" panose="020B0300000000000000" pitchFamily="34" charset="-128"/>
                <a:ea typeface="A-OTF 新ゴ Pro L" panose="020B0300000000000000" pitchFamily="34" charset="-128"/>
              </a:rPr>
              <a:t>。</a:t>
            </a:r>
            <a:endParaRPr lang="ja-JP" altLang="en-US" sz="3200" dirty="0">
              <a:solidFill>
                <a:schemeClr val="accent1"/>
              </a:solidFill>
              <a:latin typeface="A-OTF 新ゴ Pro L" panose="020B0300000000000000" pitchFamily="34" charset="-128"/>
              <a:ea typeface="A-OTF 新ゴ Pro L" panose="020B0300000000000000" pitchFamily="34" charset="-128"/>
            </a:endParaRPr>
          </a:p>
        </p:txBody>
      </p:sp>
    </p:spTree>
    <p:extLst>
      <p:ext uri="{BB962C8B-B14F-4D97-AF65-F5344CB8AC3E}">
        <p14:creationId xmlns:p14="http://schemas.microsoft.com/office/powerpoint/2010/main" val="46463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3)">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subTnLst>
                                    <p:audio>
                                      <p:cMediaNode>
                                        <p:cTn display="0" masterRel="sameClick">
                                          <p:stCondLst>
                                            <p:cond evt="begin" delay="0">
                                              <p:tn val="10"/>
                                            </p:cond>
                                          </p:stCondLst>
                                          <p:endCondLst>
                                            <p:cond evt="onStopAudio" delay="0">
                                              <p:tgtEl>
                                                <p:sldTgt/>
                                              </p:tgtEl>
                                            </p:cond>
                                          </p:endCondLst>
                                        </p:cTn>
                                        <p:tgtEl>
                                          <p:sndTgt r:embed="rId2" name="push.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subTnLst>
                                    <p:audio>
                                      <p:cMediaNode>
                                        <p:cTn display="0" masterRel="sameClick">
                                          <p:stCondLst>
                                            <p:cond evt="begin" delay="0">
                                              <p:tn val="15"/>
                                            </p:cond>
                                          </p:stCondLst>
                                          <p:endCondLst>
                                            <p:cond evt="onStopAudio" delay="0">
                                              <p:tgtEl>
                                                <p:sldTgt/>
                                              </p:tgtEl>
                                            </p:cond>
                                          </p:endCondLst>
                                        </p:cTn>
                                        <p:tgtEl>
                                          <p:sndTgt r:embed="rId2" name="push.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right)">
                                      <p:cBhvr>
                                        <p:cTn id="22" dur="500"/>
                                        <p:tgtEl>
                                          <p:spTgt spid="30"/>
                                        </p:tgtEl>
                                      </p:cBhvr>
                                    </p:animEffect>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8" grpId="0" animBg="1"/>
      <p:bldP spid="29" grpId="0" animBg="1"/>
      <p:bldP spid="3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E3B75B39-E5BD-8880-8AFB-509196833F4D}"/>
              </a:ext>
            </a:extLst>
          </p:cNvPr>
          <p:cNvSpPr/>
          <p:nvPr/>
        </p:nvSpPr>
        <p:spPr>
          <a:xfrm>
            <a:off x="3880624" y="997905"/>
            <a:ext cx="12623179" cy="1323439"/>
          </a:xfrm>
          <a:prstGeom prst="rect">
            <a:avLst/>
          </a:prstGeom>
          <a:noFill/>
        </p:spPr>
        <p:txBody>
          <a:bodyPr wrap="square" lIns="91440" tIns="45720" rIns="91440" bIns="45720">
            <a:spAutoFit/>
          </a:bodyPr>
          <a:lstStyle/>
          <a:p>
            <a:pPr algn="ctr"/>
            <a:r>
              <a:rPr lang="ja-JP" altLang="en-US" sz="8000" dirty="0">
                <a:ln w="0"/>
                <a:effectLst>
                  <a:outerShdw blurRad="38100" dist="19050" dir="2700000" algn="tl" rotWithShape="0">
                    <a:schemeClr val="dk1">
                      <a:alpha val="40000"/>
                    </a:schemeClr>
                  </a:outerShdw>
                </a:effectLst>
              </a:rPr>
              <a:t>春期</a:t>
            </a:r>
            <a:r>
              <a:rPr lang="ja-JP" altLang="en-US" sz="8000" b="0" cap="none" spc="0" dirty="0">
                <a:ln w="0"/>
                <a:solidFill>
                  <a:schemeClr val="tx1"/>
                </a:solidFill>
                <a:effectLst>
                  <a:outerShdw blurRad="38100" dist="19050" dir="2700000" algn="tl" rotWithShape="0">
                    <a:schemeClr val="dk1">
                      <a:alpha val="40000"/>
                    </a:schemeClr>
                  </a:outerShdw>
                </a:effectLst>
              </a:rPr>
              <a:t>講習会日程表</a:t>
            </a:r>
          </a:p>
        </p:txBody>
      </p:sp>
      <p:pic>
        <p:nvPicPr>
          <p:cNvPr id="7" name="図 6">
            <a:extLst>
              <a:ext uri="{FF2B5EF4-FFF2-40B4-BE49-F238E27FC236}">
                <a16:creationId xmlns:a16="http://schemas.microsoft.com/office/drawing/2014/main" id="{F7E5AB1C-F76B-33B0-331D-7F5EE095EED6}"/>
              </a:ext>
            </a:extLst>
          </p:cNvPr>
          <p:cNvPicPr>
            <a:picLocks noChangeAspect="1"/>
          </p:cNvPicPr>
          <p:nvPr/>
        </p:nvPicPr>
        <p:blipFill>
          <a:blip r:embed="rId2"/>
          <a:stretch>
            <a:fillRect/>
          </a:stretch>
        </p:blipFill>
        <p:spPr>
          <a:xfrm>
            <a:off x="12838622" y="9191793"/>
            <a:ext cx="10090718" cy="4952972"/>
          </a:xfrm>
          <a:prstGeom prst="rect">
            <a:avLst/>
          </a:prstGeom>
        </p:spPr>
      </p:pic>
      <p:pic>
        <p:nvPicPr>
          <p:cNvPr id="2" name="図 1">
            <a:extLst>
              <a:ext uri="{FF2B5EF4-FFF2-40B4-BE49-F238E27FC236}">
                <a16:creationId xmlns:a16="http://schemas.microsoft.com/office/drawing/2014/main" id="{7264EEE7-83CF-BFA0-310F-D5C5FE25B27B}"/>
              </a:ext>
            </a:extLst>
          </p:cNvPr>
          <p:cNvPicPr>
            <a:picLocks noChangeAspect="1"/>
          </p:cNvPicPr>
          <p:nvPr/>
        </p:nvPicPr>
        <p:blipFill>
          <a:blip r:embed="rId3"/>
          <a:stretch>
            <a:fillRect/>
          </a:stretch>
        </p:blipFill>
        <p:spPr>
          <a:xfrm>
            <a:off x="1085143" y="2676293"/>
            <a:ext cx="19533159" cy="4572000"/>
          </a:xfrm>
          <a:prstGeom prst="rect">
            <a:avLst/>
          </a:prstGeom>
        </p:spPr>
      </p:pic>
      <p:pic>
        <p:nvPicPr>
          <p:cNvPr id="3" name="図 2">
            <a:extLst>
              <a:ext uri="{FF2B5EF4-FFF2-40B4-BE49-F238E27FC236}">
                <a16:creationId xmlns:a16="http://schemas.microsoft.com/office/drawing/2014/main" id="{05BA450C-7E19-C3F3-DDFD-0B1E355DB240}"/>
              </a:ext>
            </a:extLst>
          </p:cNvPr>
          <p:cNvPicPr>
            <a:picLocks noChangeAspect="1"/>
          </p:cNvPicPr>
          <p:nvPr/>
        </p:nvPicPr>
        <p:blipFill>
          <a:blip r:embed="rId4"/>
          <a:stretch>
            <a:fillRect/>
          </a:stretch>
        </p:blipFill>
        <p:spPr>
          <a:xfrm>
            <a:off x="1320200" y="8128000"/>
            <a:ext cx="10815212" cy="7130095"/>
          </a:xfrm>
          <a:prstGeom prst="rect">
            <a:avLst/>
          </a:prstGeom>
        </p:spPr>
      </p:pic>
    </p:spTree>
    <p:extLst>
      <p:ext uri="{BB962C8B-B14F-4D97-AF65-F5344CB8AC3E}">
        <p14:creationId xmlns:p14="http://schemas.microsoft.com/office/powerpoint/2010/main" val="257460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4">
            <a:extLst>
              <a:ext uri="{FF2B5EF4-FFF2-40B4-BE49-F238E27FC236}">
                <a16:creationId xmlns:a16="http://schemas.microsoft.com/office/drawing/2014/main" id="{EE90F7A9-F580-804F-594E-6C958082C4B9}"/>
              </a:ext>
            </a:extLst>
          </p:cNvPr>
          <p:cNvSpPr txBox="1">
            <a:spLocks/>
          </p:cNvSpPr>
          <p:nvPr/>
        </p:nvSpPr>
        <p:spPr>
          <a:xfrm>
            <a:off x="0" y="-111628"/>
            <a:ext cx="21674138" cy="1924414"/>
          </a:xfrm>
          <a:prstGeom prst="rect">
            <a:avLst/>
          </a:prstGeom>
          <a:solidFill>
            <a:schemeClr val="tx2">
              <a:lumMod val="75000"/>
            </a:schemeClr>
          </a:solidFill>
        </p:spPr>
        <p:txBody>
          <a:bodyPr vert="horz" lIns="216741" tIns="108371" rIns="216741" bIns="108371" rtlCol="0" anchor="ctr">
            <a:normAutofit/>
          </a:bodyPr>
          <a:lstStyle/>
          <a:p>
            <a:pPr algn="ctr" defTabSz="2167348">
              <a:spcBef>
                <a:spcPct val="0"/>
              </a:spcBef>
              <a:defRPr/>
            </a:pPr>
            <a:r>
              <a:rPr lang="ja-JP" altLang="en-US" sz="7585" dirty="0">
                <a:solidFill>
                  <a:schemeClr val="bg1"/>
                </a:solidFill>
                <a:latin typeface="HG創英角ｺﾞｼｯｸUB" pitchFamily="49" charset="-128"/>
                <a:ea typeface="HG創英角ｺﾞｼｯｸUB" pitchFamily="49" charset="-128"/>
                <a:cs typeface="+mj-cs"/>
              </a:rPr>
              <a:t>春期講習会　新規開校特典受講料</a:t>
            </a:r>
            <a:endParaRPr kumimoji="1" lang="ja-JP" altLang="en-US" sz="7585" dirty="0">
              <a:solidFill>
                <a:schemeClr val="bg1"/>
              </a:solidFill>
              <a:latin typeface="HG創英角ｺﾞｼｯｸUB" pitchFamily="49" charset="-128"/>
              <a:ea typeface="HG創英角ｺﾞｼｯｸUB" pitchFamily="49" charset="-128"/>
              <a:cs typeface="+mj-cs"/>
            </a:endParaRPr>
          </a:p>
        </p:txBody>
      </p:sp>
      <p:sp>
        <p:nvSpPr>
          <p:cNvPr id="4" name="正方形/長方形 3">
            <a:extLst>
              <a:ext uri="{FF2B5EF4-FFF2-40B4-BE49-F238E27FC236}">
                <a16:creationId xmlns:a16="http://schemas.microsoft.com/office/drawing/2014/main" id="{BE852955-C397-C608-FFAE-7F26E0E2D65B}"/>
              </a:ext>
            </a:extLst>
          </p:cNvPr>
          <p:cNvSpPr/>
          <p:nvPr/>
        </p:nvSpPr>
        <p:spPr>
          <a:xfrm>
            <a:off x="495778" y="2915916"/>
            <a:ext cx="10341293" cy="5632311"/>
          </a:xfrm>
          <a:prstGeom prst="rect">
            <a:avLst/>
          </a:prstGeom>
          <a:noFill/>
        </p:spPr>
        <p:txBody>
          <a:bodyPr wrap="none" lIns="91440" tIns="45720" rIns="91440" bIns="45720">
            <a:spAutoFit/>
          </a:bodyPr>
          <a:lstStyle/>
          <a:p>
            <a:pPr algn="ctr"/>
            <a:r>
              <a:rPr lang="ja-JP" altLang="en-US" sz="7200" dirty="0">
                <a:ln w="0"/>
                <a:effectLst>
                  <a:outerShdw blurRad="38100" dist="19050" dir="2700000" algn="tl" rotWithShape="0">
                    <a:schemeClr val="dk1">
                      <a:alpha val="40000"/>
                    </a:schemeClr>
                  </a:outerShdw>
                </a:effectLst>
              </a:rPr>
              <a:t>小４　⇒５０００円</a:t>
            </a:r>
            <a:endParaRPr lang="en-US" altLang="ja-JP" sz="7200" dirty="0">
              <a:ln w="0"/>
              <a:effectLst>
                <a:outerShdw blurRad="38100" dist="19050" dir="2700000" algn="tl" rotWithShape="0">
                  <a:schemeClr val="dk1">
                    <a:alpha val="40000"/>
                  </a:schemeClr>
                </a:outerShdw>
              </a:effectLst>
            </a:endParaRPr>
          </a:p>
          <a:p>
            <a:pPr algn="ctr"/>
            <a:r>
              <a:rPr lang="ja-JP" altLang="en-US" sz="7200" dirty="0">
                <a:ln w="0"/>
                <a:effectLst>
                  <a:outerShdw blurRad="38100" dist="19050" dir="2700000" algn="tl" rotWithShape="0">
                    <a:schemeClr val="dk1">
                      <a:alpha val="40000"/>
                    </a:schemeClr>
                  </a:outerShdw>
                </a:effectLst>
              </a:rPr>
              <a:t>小５６⇒９０００円</a:t>
            </a:r>
            <a:endParaRPr lang="en-US" altLang="ja-JP" sz="7200" dirty="0">
              <a:ln w="0"/>
              <a:effectLst>
                <a:outerShdw blurRad="38100" dist="19050" dir="2700000" algn="tl" rotWithShape="0">
                  <a:schemeClr val="dk1">
                    <a:alpha val="40000"/>
                  </a:schemeClr>
                </a:outerShdw>
              </a:effectLst>
            </a:endParaRPr>
          </a:p>
          <a:p>
            <a:pPr algn="ctr"/>
            <a:r>
              <a:rPr lang="ja-JP" altLang="en-US" sz="7200" dirty="0">
                <a:ln w="0"/>
                <a:effectLst>
                  <a:outerShdw blurRad="38100" dist="19050" dir="2700000" algn="tl" rotWithShape="0">
                    <a:schemeClr val="dk1">
                      <a:alpha val="40000"/>
                    </a:schemeClr>
                  </a:outerShdw>
                </a:effectLst>
              </a:rPr>
              <a:t>中１２　⇒１９０００円</a:t>
            </a:r>
            <a:endParaRPr lang="en-US" altLang="ja-JP" sz="7200" dirty="0">
              <a:ln w="0"/>
              <a:effectLst>
                <a:outerShdw blurRad="38100" dist="19050" dir="2700000" algn="tl" rotWithShape="0">
                  <a:schemeClr val="dk1">
                    <a:alpha val="40000"/>
                  </a:schemeClr>
                </a:outerShdw>
              </a:effectLst>
            </a:endParaRPr>
          </a:p>
          <a:p>
            <a:pPr algn="ctr"/>
            <a:r>
              <a:rPr lang="ja-JP" altLang="en-US" sz="7200" dirty="0">
                <a:ln w="0"/>
                <a:effectLst>
                  <a:outerShdw blurRad="38100" dist="19050" dir="2700000" algn="tl" rotWithShape="0">
                    <a:schemeClr val="dk1">
                      <a:alpha val="40000"/>
                    </a:schemeClr>
                  </a:outerShdw>
                </a:effectLst>
              </a:rPr>
              <a:t>中３　　⇒２５０００円</a:t>
            </a:r>
            <a:endParaRPr lang="en-US" altLang="ja-JP" sz="7200" dirty="0">
              <a:ln w="0"/>
              <a:effectLst>
                <a:outerShdw blurRad="38100" dist="19050" dir="2700000" algn="tl" rotWithShape="0">
                  <a:schemeClr val="dk1">
                    <a:alpha val="40000"/>
                  </a:schemeClr>
                </a:outerShdw>
              </a:effectLst>
            </a:endParaRPr>
          </a:p>
          <a:p>
            <a:pPr algn="ctr"/>
            <a:r>
              <a:rPr lang="ja-JP" altLang="en-US" sz="7200" dirty="0">
                <a:ln w="0"/>
                <a:effectLst>
                  <a:outerShdw blurRad="38100" dist="19050" dir="2700000" algn="tl" rotWithShape="0">
                    <a:schemeClr val="dk1">
                      <a:alpha val="40000"/>
                    </a:schemeClr>
                  </a:outerShdw>
                </a:effectLst>
              </a:rPr>
              <a:t>中３</a:t>
            </a:r>
            <a:r>
              <a:rPr lang="en-US" altLang="ja-JP" sz="7200" dirty="0">
                <a:ln w="0"/>
                <a:effectLst>
                  <a:outerShdw blurRad="38100" dist="19050" dir="2700000" algn="tl" rotWithShape="0">
                    <a:schemeClr val="dk1">
                      <a:alpha val="40000"/>
                    </a:schemeClr>
                  </a:outerShdw>
                </a:effectLst>
              </a:rPr>
              <a:t>TOP</a:t>
            </a:r>
            <a:r>
              <a:rPr lang="ja-JP" altLang="en-US" sz="7200" dirty="0">
                <a:ln w="0"/>
                <a:effectLst>
                  <a:outerShdw blurRad="38100" dist="19050" dir="2700000" algn="tl" rotWithShape="0">
                    <a:schemeClr val="dk1">
                      <a:alpha val="40000"/>
                    </a:schemeClr>
                  </a:outerShdw>
                </a:effectLst>
              </a:rPr>
              <a:t>⇒３９０００円</a:t>
            </a:r>
            <a:endParaRPr lang="en-US" altLang="ja-JP" sz="7200" dirty="0">
              <a:ln w="0"/>
              <a:effectLst>
                <a:outerShdw blurRad="38100" dist="19050" dir="2700000" algn="tl" rotWithShape="0">
                  <a:schemeClr val="dk1">
                    <a:alpha val="40000"/>
                  </a:schemeClr>
                </a:outerShdw>
              </a:effectLst>
            </a:endParaRPr>
          </a:p>
        </p:txBody>
      </p:sp>
      <p:sp>
        <p:nvSpPr>
          <p:cNvPr id="5" name="正方形/長方形 4">
            <a:extLst>
              <a:ext uri="{FF2B5EF4-FFF2-40B4-BE49-F238E27FC236}">
                <a16:creationId xmlns:a16="http://schemas.microsoft.com/office/drawing/2014/main" id="{D8945257-D0DD-14A6-8696-E708F1C70B73}"/>
              </a:ext>
            </a:extLst>
          </p:cNvPr>
          <p:cNvSpPr/>
          <p:nvPr/>
        </p:nvSpPr>
        <p:spPr>
          <a:xfrm>
            <a:off x="9703647" y="2702905"/>
            <a:ext cx="9461244" cy="6247864"/>
          </a:xfrm>
          <a:prstGeom prst="rect">
            <a:avLst/>
          </a:prstGeom>
          <a:noFill/>
        </p:spPr>
        <p:txBody>
          <a:bodyPr wrap="none" lIns="91440" tIns="45720" rIns="91440" bIns="45720">
            <a:spAutoFit/>
          </a:bodyPr>
          <a:lstStyle/>
          <a:p>
            <a:pPr algn="ctr"/>
            <a:r>
              <a:rPr lang="ja-JP" altLang="en-US" sz="7200" dirty="0">
                <a:ln w="0"/>
                <a:effectLst>
                  <a:outerShdw blurRad="38100" dist="19050" dir="2700000" algn="tl" rotWithShape="0">
                    <a:schemeClr val="dk1">
                      <a:alpha val="40000"/>
                    </a:schemeClr>
                  </a:outerShdw>
                </a:effectLst>
              </a:rPr>
              <a:t>　</a:t>
            </a:r>
            <a:r>
              <a:rPr lang="ja-JP" altLang="en-US" sz="8000" b="1" dirty="0">
                <a:ln w="0"/>
                <a:solidFill>
                  <a:srgbClr val="FF0000"/>
                </a:solidFill>
                <a:effectLst>
                  <a:outerShdw blurRad="38100" dist="19050" dir="2700000" algn="tl" rotWithShape="0">
                    <a:schemeClr val="dk1">
                      <a:alpha val="40000"/>
                    </a:schemeClr>
                  </a:outerShdw>
                </a:effectLst>
              </a:rPr>
              <a:t>⇒２５００円</a:t>
            </a:r>
            <a:endParaRPr lang="en-US" altLang="ja-JP" sz="8000" b="1" dirty="0">
              <a:ln w="0"/>
              <a:solidFill>
                <a:srgbClr val="FF0000"/>
              </a:solidFill>
              <a:effectLst>
                <a:outerShdw blurRad="38100" dist="19050" dir="2700000" algn="tl" rotWithShape="0">
                  <a:schemeClr val="dk1">
                    <a:alpha val="40000"/>
                  </a:schemeClr>
                </a:outerShdw>
              </a:effectLst>
            </a:endParaRPr>
          </a:p>
          <a:p>
            <a:pPr algn="ctr"/>
            <a:r>
              <a:rPr lang="ja-JP" altLang="en-US" sz="8000" b="1" dirty="0">
                <a:ln w="0"/>
                <a:solidFill>
                  <a:srgbClr val="FF0000"/>
                </a:solidFill>
                <a:effectLst>
                  <a:outerShdw blurRad="38100" dist="19050" dir="2700000" algn="tl" rotWithShape="0">
                    <a:schemeClr val="dk1">
                      <a:alpha val="40000"/>
                    </a:schemeClr>
                  </a:outerShdw>
                </a:effectLst>
              </a:rPr>
              <a:t>　⇒４５００円</a:t>
            </a:r>
            <a:endParaRPr lang="en-US" altLang="ja-JP" sz="8000" b="1" dirty="0">
              <a:ln w="0"/>
              <a:solidFill>
                <a:srgbClr val="FF0000"/>
              </a:solidFill>
              <a:effectLst>
                <a:outerShdw blurRad="38100" dist="19050" dir="2700000" algn="tl" rotWithShape="0">
                  <a:schemeClr val="dk1">
                    <a:alpha val="40000"/>
                  </a:schemeClr>
                </a:outerShdw>
              </a:effectLst>
            </a:endParaRPr>
          </a:p>
          <a:p>
            <a:pPr algn="ctr"/>
            <a:r>
              <a:rPr lang="ja-JP" altLang="en-US" sz="8000" b="1" dirty="0">
                <a:ln w="0"/>
                <a:solidFill>
                  <a:srgbClr val="FF0000"/>
                </a:solidFill>
                <a:effectLst>
                  <a:outerShdw blurRad="38100" dist="19050" dir="2700000" algn="tl" rotWithShape="0">
                    <a:schemeClr val="dk1">
                      <a:alpha val="40000"/>
                    </a:schemeClr>
                  </a:outerShdw>
                </a:effectLst>
              </a:rPr>
              <a:t>　⇒９５００円</a:t>
            </a:r>
            <a:endParaRPr lang="en-US" altLang="ja-JP" sz="8000" b="1" dirty="0">
              <a:ln w="0"/>
              <a:solidFill>
                <a:srgbClr val="FF0000"/>
              </a:solidFill>
              <a:effectLst>
                <a:outerShdw blurRad="38100" dist="19050" dir="2700000" algn="tl" rotWithShape="0">
                  <a:schemeClr val="dk1">
                    <a:alpha val="40000"/>
                  </a:schemeClr>
                </a:outerShdw>
              </a:effectLst>
            </a:endParaRPr>
          </a:p>
          <a:p>
            <a:pPr algn="ctr"/>
            <a:r>
              <a:rPr lang="ja-JP" altLang="en-US" sz="8000" b="1" dirty="0">
                <a:ln w="0"/>
                <a:solidFill>
                  <a:srgbClr val="FF0000"/>
                </a:solidFill>
                <a:effectLst>
                  <a:outerShdw blurRad="38100" dist="19050" dir="2700000" algn="tl" rotWithShape="0">
                    <a:schemeClr val="dk1">
                      <a:alpha val="40000"/>
                    </a:schemeClr>
                  </a:outerShdw>
                </a:effectLst>
              </a:rPr>
              <a:t>　　⇒１２５００円</a:t>
            </a:r>
            <a:endParaRPr lang="en-US" altLang="ja-JP" sz="8000" b="1" dirty="0">
              <a:ln w="0"/>
              <a:solidFill>
                <a:srgbClr val="FF0000"/>
              </a:solidFill>
              <a:effectLst>
                <a:outerShdw blurRad="38100" dist="19050" dir="2700000" algn="tl" rotWithShape="0">
                  <a:schemeClr val="dk1">
                    <a:alpha val="40000"/>
                  </a:schemeClr>
                </a:outerShdw>
              </a:effectLst>
            </a:endParaRPr>
          </a:p>
          <a:p>
            <a:pPr algn="ctr"/>
            <a:r>
              <a:rPr lang="ja-JP" altLang="en-US" sz="8000" b="1" dirty="0">
                <a:ln w="0"/>
                <a:solidFill>
                  <a:srgbClr val="FF0000"/>
                </a:solidFill>
                <a:effectLst>
                  <a:outerShdw blurRad="38100" dist="19050" dir="2700000" algn="tl" rotWithShape="0">
                    <a:schemeClr val="dk1">
                      <a:alpha val="40000"/>
                    </a:schemeClr>
                  </a:outerShdw>
                </a:effectLst>
              </a:rPr>
              <a:t>　　⇒１９５００円</a:t>
            </a:r>
            <a:endParaRPr lang="en-US" altLang="ja-JP" sz="8000" b="1" dirty="0">
              <a:ln w="0"/>
              <a:solidFill>
                <a:srgbClr val="FF0000"/>
              </a:solidFill>
              <a:effectLst>
                <a:outerShdw blurRad="38100" dist="19050" dir="2700000" algn="tl" rotWithShape="0">
                  <a:schemeClr val="dk1">
                    <a:alpha val="40000"/>
                  </a:schemeClr>
                </a:outerShdw>
              </a:effectLst>
            </a:endParaRPr>
          </a:p>
        </p:txBody>
      </p:sp>
      <p:sp>
        <p:nvSpPr>
          <p:cNvPr id="6" name="正方形/長方形 5">
            <a:extLst>
              <a:ext uri="{FF2B5EF4-FFF2-40B4-BE49-F238E27FC236}">
                <a16:creationId xmlns:a16="http://schemas.microsoft.com/office/drawing/2014/main" id="{7910150C-E725-2D01-6290-E1E9CFBFD1DA}"/>
              </a:ext>
            </a:extLst>
          </p:cNvPr>
          <p:cNvSpPr/>
          <p:nvPr/>
        </p:nvSpPr>
        <p:spPr>
          <a:xfrm>
            <a:off x="756236" y="9840888"/>
            <a:ext cx="19725273"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ja-JP" altLang="en-US" sz="6600" b="1" dirty="0">
                <a:ln/>
                <a:solidFill>
                  <a:srgbClr val="FF00FF"/>
                </a:solidFill>
              </a:rPr>
              <a:t>新規開校特別記念で半額で実施させていただきます</a:t>
            </a:r>
            <a:endParaRPr lang="ja-JP" altLang="en-US" sz="6600" b="1" cap="none" spc="0" dirty="0">
              <a:ln/>
              <a:solidFill>
                <a:srgbClr val="FF00FF"/>
              </a:solidFill>
              <a:effectLst/>
            </a:endParaRPr>
          </a:p>
        </p:txBody>
      </p:sp>
      <p:sp>
        <p:nvSpPr>
          <p:cNvPr id="7" name="正方形/長方形 6">
            <a:extLst>
              <a:ext uri="{FF2B5EF4-FFF2-40B4-BE49-F238E27FC236}">
                <a16:creationId xmlns:a16="http://schemas.microsoft.com/office/drawing/2014/main" id="{FD07F424-FF2E-CF06-310F-A1DE3526CB9E}"/>
              </a:ext>
            </a:extLst>
          </p:cNvPr>
          <p:cNvSpPr/>
          <p:nvPr/>
        </p:nvSpPr>
        <p:spPr>
          <a:xfrm>
            <a:off x="495778" y="11429437"/>
            <a:ext cx="20513120" cy="2123658"/>
          </a:xfrm>
          <a:prstGeom prst="rect">
            <a:avLst/>
          </a:prstGeom>
          <a:noFill/>
        </p:spPr>
        <p:txBody>
          <a:bodyPr wrap="square" lIns="91440" tIns="45720" rIns="91440" bIns="45720">
            <a:spAutoFit/>
          </a:bodyPr>
          <a:lstStyle/>
          <a:p>
            <a:pPr algn="ctr"/>
            <a:r>
              <a:rPr lang="ja-JP" altLang="en-US" sz="6600" dirty="0">
                <a:ln w="0"/>
                <a:effectLst>
                  <a:outerShdw blurRad="38100" dist="19050" dir="2700000" algn="tl" rotWithShape="0">
                    <a:schemeClr val="dk1">
                      <a:alpha val="40000"/>
                    </a:schemeClr>
                  </a:outerShdw>
                </a:effectLst>
              </a:rPr>
              <a:t>スタディーフィールドの受講料は</a:t>
            </a:r>
            <a:endParaRPr lang="en-US" altLang="ja-JP" sz="6600" dirty="0">
              <a:ln w="0"/>
              <a:effectLst>
                <a:outerShdw blurRad="38100" dist="19050" dir="2700000" algn="tl" rotWithShape="0">
                  <a:schemeClr val="dk1">
                    <a:alpha val="40000"/>
                  </a:schemeClr>
                </a:outerShdw>
              </a:effectLst>
            </a:endParaRPr>
          </a:p>
          <a:p>
            <a:pPr algn="ctr"/>
            <a:r>
              <a:rPr lang="ja-JP" altLang="en-US" sz="6600" b="0" cap="none" spc="0" dirty="0">
                <a:ln w="0"/>
                <a:solidFill>
                  <a:schemeClr val="tx1"/>
                </a:solidFill>
                <a:effectLst>
                  <a:outerShdw blurRad="38100" dist="19050" dir="2700000" algn="tl" rotWithShape="0">
                    <a:schemeClr val="dk1">
                      <a:alpha val="40000"/>
                    </a:schemeClr>
                  </a:outerShdw>
                </a:effectLst>
              </a:rPr>
              <a:t>授業料・テキスト代・テスト代を全て含んだ金額です</a:t>
            </a:r>
          </a:p>
        </p:txBody>
      </p:sp>
    </p:spTree>
    <p:extLst>
      <p:ext uri="{BB962C8B-B14F-4D97-AF65-F5344CB8AC3E}">
        <p14:creationId xmlns:p14="http://schemas.microsoft.com/office/powerpoint/2010/main" val="163392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158560" y="3329797"/>
            <a:ext cx="23899491" cy="4469557"/>
          </a:xfrm>
          <a:prstGeom prst="rect">
            <a:avLst/>
          </a:prstGeom>
          <a:noFill/>
        </p:spPr>
        <p:txBody>
          <a:bodyPr wrap="none">
            <a:spAutoFit/>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lgn="ctr">
              <a:defRPr/>
            </a:pPr>
            <a:r>
              <a:rPr lang="en-US" altLang="ja-JP" sz="14222"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4</a:t>
            </a:r>
            <a:r>
              <a:rPr lang="ja-JP" altLang="en-US" sz="14222"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，通常授業コース</a:t>
            </a:r>
            <a:endParaRPr lang="en-US" altLang="ja-JP" sz="14222"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endParaRPr>
          </a:p>
          <a:p>
            <a:pPr algn="ctr">
              <a:defRPr/>
            </a:pPr>
            <a:r>
              <a:rPr lang="ja-JP" altLang="en-US" sz="14222"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rPr>
              <a:t>　　　　　　　　　のご紹介</a:t>
            </a:r>
            <a:endParaRPr lang="en-US" altLang="ja-JP" sz="14222" b="1" cap="all" dirty="0">
              <a:ln w="0">
                <a:noFill/>
              </a:ln>
              <a:effectLst>
                <a:glow rad="101600">
                  <a:schemeClr val="bg1">
                    <a:alpha val="60000"/>
                  </a:schemeClr>
                </a:glow>
                <a:outerShdw blurRad="38100" dist="38100" dir="2700000" algn="tl">
                  <a:srgbClr val="000000">
                    <a:alpha val="43137"/>
                  </a:srgbClr>
                </a:outerShdw>
              </a:effectLst>
              <a:latin typeface="FGP角ｺﾞｼｯｸ体Ca-M" panose="020B0600000000000000" pitchFamily="50" charset="-128"/>
              <a:ea typeface="FGP角ｺﾞｼｯｸ体Ca-M" panose="020B0600000000000000" pitchFamily="50" charset="-128"/>
            </a:endParaRPr>
          </a:p>
        </p:txBody>
      </p:sp>
    </p:spTree>
    <p:extLst>
      <p:ext uri="{BB962C8B-B14F-4D97-AF65-F5344CB8AC3E}">
        <p14:creationId xmlns:p14="http://schemas.microsoft.com/office/powerpoint/2010/main" val="1294359912"/>
      </p:ext>
    </p:extLst>
  </p:cSld>
  <p:clrMapOvr>
    <a:masterClrMapping/>
  </p:clrMapOvr>
  <mc:AlternateContent xmlns:mc="http://schemas.openxmlformats.org/markup-compatibility/2006" xmlns:p14="http://schemas.microsoft.com/office/powerpoint/2010/main">
    <mc:Choice Requires="p14">
      <p:transition spd="slow" p14:dur="1500" advTm="1872">
        <p14:reveal/>
      </p:transition>
    </mc:Choice>
    <mc:Fallback xmlns="">
      <p:transition spd="slow" advTm="1872">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C2ADAC4C-3431-4845-838D-8EAC828A0879}"/>
              </a:ext>
            </a:extLst>
          </p:cNvPr>
          <p:cNvSpPr txBox="1">
            <a:spLocks/>
          </p:cNvSpPr>
          <p:nvPr/>
        </p:nvSpPr>
        <p:spPr>
          <a:xfrm>
            <a:off x="371596" y="1919553"/>
            <a:ext cx="21296897" cy="1073184"/>
          </a:xfrm>
          <a:prstGeom prst="rect">
            <a:avLst/>
          </a:prstGeom>
          <a:noFill/>
        </p:spPr>
        <p:txBody>
          <a:bodyPr vert="horz" lIns="162556" tIns="81278" rIns="162556" bIns="81278"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978" dirty="0">
                <a:solidFill>
                  <a:schemeClr val="tx2">
                    <a:lumMod val="75000"/>
                  </a:schemeClr>
                </a:solidFill>
                <a:latin typeface="A-OTF 新ゴ Pro R" panose="020B0400000000000000" pitchFamily="34" charset="-128"/>
                <a:ea typeface="A-OTF 新ゴ Pro R" panose="020B0400000000000000" pitchFamily="34" charset="-128"/>
              </a:rPr>
              <a:t>□通常授業コース</a:t>
            </a:r>
            <a:r>
              <a:rPr lang="en-US" altLang="ja-JP" sz="4978" dirty="0">
                <a:solidFill>
                  <a:schemeClr val="tx2">
                    <a:lumMod val="75000"/>
                  </a:schemeClr>
                </a:solidFill>
                <a:latin typeface="A-OTF 新ゴ Pro R" panose="020B0400000000000000" pitchFamily="34" charset="-128"/>
                <a:ea typeface="A-OTF 新ゴ Pro R" panose="020B0400000000000000" pitchFamily="34" charset="-128"/>
              </a:rPr>
              <a:t>《</a:t>
            </a:r>
            <a:r>
              <a:rPr lang="ja-JP" altLang="en-US" sz="4978" dirty="0">
                <a:solidFill>
                  <a:schemeClr val="tx2">
                    <a:lumMod val="75000"/>
                  </a:schemeClr>
                </a:solidFill>
                <a:latin typeface="A-OTF 新ゴ Pro R" panose="020B0400000000000000" pitchFamily="34" charset="-128"/>
                <a:ea typeface="A-OTF 新ゴ Pro R" panose="020B0400000000000000" pitchFamily="34" charset="-128"/>
              </a:rPr>
              <a:t>小学部</a:t>
            </a:r>
            <a:r>
              <a:rPr lang="en-US" altLang="ja-JP" sz="4978" dirty="0">
                <a:solidFill>
                  <a:schemeClr val="tx2">
                    <a:lumMod val="75000"/>
                  </a:schemeClr>
                </a:solidFill>
                <a:latin typeface="A-OTF 新ゴ Pro R" panose="020B0400000000000000" pitchFamily="34" charset="-128"/>
                <a:ea typeface="A-OTF 新ゴ Pro R" panose="020B0400000000000000" pitchFamily="34" charset="-128"/>
              </a:rPr>
              <a:t>》</a:t>
            </a:r>
            <a:endParaRPr lang="ja-JP" altLang="en-US" sz="4978" dirty="0">
              <a:solidFill>
                <a:schemeClr val="tx2">
                  <a:lumMod val="75000"/>
                </a:schemeClr>
              </a:solidFill>
              <a:latin typeface="A-OTF 新ゴ Pro R" panose="020B0400000000000000" pitchFamily="34" charset="-128"/>
              <a:ea typeface="A-OTF 新ゴ Pro R" panose="020B0400000000000000" pitchFamily="34" charset="-128"/>
            </a:endParaRPr>
          </a:p>
        </p:txBody>
      </p:sp>
      <p:graphicFrame>
        <p:nvGraphicFramePr>
          <p:cNvPr id="11" name="表 10">
            <a:extLst>
              <a:ext uri="{FF2B5EF4-FFF2-40B4-BE49-F238E27FC236}">
                <a16:creationId xmlns:a16="http://schemas.microsoft.com/office/drawing/2014/main" id="{3833F310-6774-4343-B579-CC3803AA5323}"/>
              </a:ext>
            </a:extLst>
          </p:cNvPr>
          <p:cNvGraphicFramePr>
            <a:graphicFrameLocks noGrp="1"/>
          </p:cNvGraphicFramePr>
          <p:nvPr>
            <p:extLst>
              <p:ext uri="{D42A27DB-BD31-4B8C-83A1-F6EECF244321}">
                <p14:modId xmlns:p14="http://schemas.microsoft.com/office/powerpoint/2010/main" val="1544584023"/>
              </p:ext>
            </p:extLst>
          </p:nvPr>
        </p:nvGraphicFramePr>
        <p:xfrm>
          <a:off x="840901" y="3534902"/>
          <a:ext cx="19615095" cy="11552698"/>
        </p:xfrm>
        <a:graphic>
          <a:graphicData uri="http://schemas.openxmlformats.org/drawingml/2006/table">
            <a:tbl>
              <a:tblPr firstRow="1" firstCol="1" bandRow="1">
                <a:tableStyleId>{5C22544A-7EE6-4342-B048-85BDC9FD1C3A}</a:tableStyleId>
              </a:tblPr>
              <a:tblGrid>
                <a:gridCol w="3945472">
                  <a:extLst>
                    <a:ext uri="{9D8B030D-6E8A-4147-A177-3AD203B41FA5}">
                      <a16:colId xmlns:a16="http://schemas.microsoft.com/office/drawing/2014/main" val="2839312192"/>
                    </a:ext>
                  </a:extLst>
                </a:gridCol>
                <a:gridCol w="4587692">
                  <a:extLst>
                    <a:ext uri="{9D8B030D-6E8A-4147-A177-3AD203B41FA5}">
                      <a16:colId xmlns:a16="http://schemas.microsoft.com/office/drawing/2014/main" val="1143892846"/>
                    </a:ext>
                  </a:extLst>
                </a:gridCol>
                <a:gridCol w="7577945">
                  <a:extLst>
                    <a:ext uri="{9D8B030D-6E8A-4147-A177-3AD203B41FA5}">
                      <a16:colId xmlns:a16="http://schemas.microsoft.com/office/drawing/2014/main" val="2987729566"/>
                    </a:ext>
                  </a:extLst>
                </a:gridCol>
                <a:gridCol w="3503986">
                  <a:extLst>
                    <a:ext uri="{9D8B030D-6E8A-4147-A177-3AD203B41FA5}">
                      <a16:colId xmlns:a16="http://schemas.microsoft.com/office/drawing/2014/main" val="2856459234"/>
                    </a:ext>
                  </a:extLst>
                </a:gridCol>
              </a:tblGrid>
              <a:tr h="1775242">
                <a:tc>
                  <a:txBody>
                    <a:bodyPr/>
                    <a:lstStyle/>
                    <a:p>
                      <a:pPr algn="ctr">
                        <a:spcAft>
                          <a:spcPts val="0"/>
                        </a:spcAft>
                      </a:pPr>
                      <a:r>
                        <a:rPr lang="ja-JP" sz="3600" kern="100" dirty="0">
                          <a:effectLst/>
                          <a:latin typeface="A-OTF 新ゴ Pro L" panose="020B0300000000000000" pitchFamily="34" charset="-128"/>
                          <a:ea typeface="A-OTF 新ゴ Pro L" panose="020B0300000000000000" pitchFamily="34" charset="-128"/>
                        </a:rPr>
                        <a:t>クラス</a:t>
                      </a:r>
                      <a:endParaRPr lang="ja-JP" sz="3600" kern="100" dirty="0">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a:txBody>
                    <a:bodyPr/>
                    <a:lstStyle/>
                    <a:p>
                      <a:pPr algn="ctr">
                        <a:spcAft>
                          <a:spcPts val="0"/>
                        </a:spcAft>
                      </a:pPr>
                      <a:r>
                        <a:rPr lang="ja-JP" sz="3600" kern="100" dirty="0">
                          <a:effectLst/>
                          <a:latin typeface="A-OTF 新ゴ Pro L" panose="020B0300000000000000" pitchFamily="34" charset="-128"/>
                          <a:ea typeface="A-OTF 新ゴ Pro L" panose="020B0300000000000000" pitchFamily="34" charset="-128"/>
                        </a:rPr>
                        <a:t>授業時間</a:t>
                      </a:r>
                      <a:endParaRPr lang="ja-JP" sz="3600" kern="100" dirty="0">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a:txBody>
                    <a:bodyPr/>
                    <a:lstStyle/>
                    <a:p>
                      <a:pPr algn="ctr">
                        <a:spcAft>
                          <a:spcPts val="0"/>
                        </a:spcAft>
                      </a:pPr>
                      <a:r>
                        <a:rPr lang="ja-JP" sz="3600" kern="100">
                          <a:effectLst/>
                          <a:latin typeface="A-OTF 新ゴ Pro L" panose="020B0300000000000000" pitchFamily="34" charset="-128"/>
                          <a:ea typeface="A-OTF 新ゴ Pro L" panose="020B0300000000000000" pitchFamily="34" charset="-128"/>
                        </a:rPr>
                        <a:t>クラス基準</a:t>
                      </a:r>
                      <a:endParaRPr lang="ja-JP" sz="3600" kern="100">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a:txBody>
                    <a:bodyPr/>
                    <a:lstStyle/>
                    <a:p>
                      <a:pPr algn="ctr">
                        <a:spcAft>
                          <a:spcPts val="0"/>
                        </a:spcAft>
                      </a:pPr>
                      <a:r>
                        <a:rPr lang="ja-JP" sz="3600" kern="100">
                          <a:effectLst/>
                          <a:latin typeface="A-OTF 新ゴ Pro L" panose="020B0300000000000000" pitchFamily="34" charset="-128"/>
                          <a:ea typeface="A-OTF 新ゴ Pro L" panose="020B0300000000000000" pitchFamily="34" charset="-128"/>
                        </a:rPr>
                        <a:t>月謝</a:t>
                      </a:r>
                      <a:r>
                        <a:rPr lang="ja-JP" sz="2500" kern="100">
                          <a:effectLst/>
                          <a:latin typeface="A-OTF 新ゴ Pro L" panose="020B0300000000000000" pitchFamily="34" charset="-128"/>
                          <a:ea typeface="A-OTF 新ゴ Pro L" panose="020B0300000000000000" pitchFamily="34" charset="-128"/>
                        </a:rPr>
                        <a:t>（税込）</a:t>
                      </a:r>
                      <a:endParaRPr lang="ja-JP" sz="3600" kern="100">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extLst>
                  <a:ext uri="{0D108BD9-81ED-4DB2-BD59-A6C34878D82A}">
                    <a16:rowId xmlns:a16="http://schemas.microsoft.com/office/drawing/2014/main" val="1408976858"/>
                  </a:ext>
                </a:extLst>
              </a:tr>
              <a:tr h="3369047">
                <a:tc rowSpan="2">
                  <a:txBody>
                    <a:bodyPr/>
                    <a:lstStyle/>
                    <a:p>
                      <a:pPr algn="ctr">
                        <a:spcAft>
                          <a:spcPts val="0"/>
                        </a:spcAft>
                      </a:pPr>
                      <a:r>
                        <a:rPr lang="ja-JP" sz="7200" b="1"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小</a:t>
                      </a:r>
                      <a:r>
                        <a:rPr lang="en-US" sz="7200" b="1"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4</a:t>
                      </a:r>
                    </a:p>
                    <a:p>
                      <a:pPr algn="ctr">
                        <a:spcAft>
                          <a:spcPts val="0"/>
                        </a:spcAft>
                      </a:pPr>
                      <a:endParaRPr lang="ja-JP" sz="3600"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rowSpan="2">
                  <a:txBody>
                    <a:bodyPr/>
                    <a:lstStyle/>
                    <a:p>
                      <a:pPr algn="ctr">
                        <a:spcAft>
                          <a:spcPts val="0"/>
                        </a:spcAft>
                      </a:pP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週</a:t>
                      </a:r>
                      <a:r>
                        <a:rPr 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2</a:t>
                      </a: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回</a:t>
                      </a:r>
                    </a:p>
                    <a:p>
                      <a:pPr algn="ctr">
                        <a:spcAft>
                          <a:spcPts val="0"/>
                        </a:spcAft>
                      </a:pPr>
                      <a:r>
                        <a:rPr 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国語・算数</a:t>
                      </a:r>
                      <a:r>
                        <a:rPr lang="ja-JP" altLang="en-US"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２科目指導</a:t>
                      </a:r>
                      <a:endParaRPr lang="en-US" alt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ja-JP" altLang="en-US"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合計</a:t>
                      </a:r>
                      <a:r>
                        <a:rPr lang="en-US" alt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90</a:t>
                      </a:r>
                      <a:r>
                        <a:rPr lang="ja-JP" altLang="en-US"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分</a:t>
                      </a:r>
                      <a:endParaRPr 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tc rowSpan="3">
                  <a:txBody>
                    <a:bodyPr/>
                    <a:lstStyle/>
                    <a:p>
                      <a:pPr algn="just">
                        <a:spcAft>
                          <a:spcPts val="0"/>
                        </a:spcAft>
                      </a:pPr>
                      <a:r>
                        <a:rPr 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豊富な問題演習を通して基礎の習得と応用力の育成を行います家庭学習習慣を身につけ，</a:t>
                      </a:r>
                      <a:r>
                        <a:rPr lang="ja-JP" altLang="en-US"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塾テスト</a:t>
                      </a:r>
                      <a:r>
                        <a:rPr 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で定着度を高めます。</a:t>
                      </a:r>
                    </a:p>
                    <a:p>
                      <a:pPr algn="just">
                        <a:spcAft>
                          <a:spcPts val="0"/>
                        </a:spcAft>
                      </a:pPr>
                      <a:r>
                        <a:rPr 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また小</a:t>
                      </a:r>
                      <a:r>
                        <a:rPr lang="en-US"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5</a:t>
                      </a:r>
                      <a:r>
                        <a:rPr 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a:t>
                      </a:r>
                      <a:r>
                        <a:rPr lang="en-US"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6</a:t>
                      </a:r>
                      <a:r>
                        <a:rPr 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クラスでは，小学校の教科化に対応した英語指導を導入しています。</a:t>
                      </a:r>
                    </a:p>
                  </a:txBody>
                  <a:tcPr marL="121917" marR="121917" marT="0" marB="0" anchor="ctr">
                    <a:solidFill>
                      <a:schemeClr val="tx2">
                        <a:lumMod val="20000"/>
                        <a:lumOff val="80000"/>
                      </a:schemeClr>
                    </a:solidFill>
                  </a:tcPr>
                </a:tc>
                <a:tc>
                  <a:txBody>
                    <a:bodyPr/>
                    <a:lstStyle/>
                    <a:p>
                      <a:pPr algn="ctr">
                        <a:spcAft>
                          <a:spcPts val="0"/>
                        </a:spcAft>
                      </a:pPr>
                      <a:r>
                        <a:rPr 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小</a:t>
                      </a:r>
                      <a:r>
                        <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4</a:t>
                      </a:r>
                      <a:endParaRPr lang="ja-JP" sz="32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en-US" sz="36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a:t>
                      </a:r>
                      <a:r>
                        <a:rPr lang="en-US" altLang="ja-JP" sz="36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7500</a:t>
                      </a:r>
                      <a:endParaRPr 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extLst>
                  <a:ext uri="{0D108BD9-81ED-4DB2-BD59-A6C34878D82A}">
                    <a16:rowId xmlns:a16="http://schemas.microsoft.com/office/drawing/2014/main" val="1138709331"/>
                  </a:ext>
                </a:extLst>
              </a:tr>
              <a:tr h="141553">
                <a:tc vMerge="1">
                  <a:txBody>
                    <a:bodyPr/>
                    <a:lstStyle/>
                    <a:p>
                      <a:pPr algn="ctr">
                        <a:spcAft>
                          <a:spcPts val="0"/>
                        </a:spcAft>
                      </a:pPr>
                      <a:r>
                        <a:rPr lang="ja-JP" sz="6600" b="1"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小</a:t>
                      </a:r>
                      <a:r>
                        <a:rPr lang="en-US" sz="6600" b="1"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5</a:t>
                      </a:r>
                      <a:r>
                        <a:rPr lang="ja-JP" sz="6600" b="1"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a:t>
                      </a:r>
                      <a:r>
                        <a:rPr lang="en-US" sz="6600" b="1"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6</a:t>
                      </a:r>
                    </a:p>
                    <a:p>
                      <a:pPr algn="ctr">
                        <a:spcAft>
                          <a:spcPts val="0"/>
                        </a:spcAft>
                      </a:pPr>
                      <a:endParaRPr lang="ja-JP" sz="3600"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vMerge="1">
                  <a:txBody>
                    <a:bodyPr/>
                    <a:lstStyle/>
                    <a:p>
                      <a:pPr algn="ctr">
                        <a:spcAft>
                          <a:spcPts val="0"/>
                        </a:spcAft>
                      </a:pPr>
                      <a:r>
                        <a:rPr lang="ja-JP" sz="48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週</a:t>
                      </a:r>
                      <a:r>
                        <a:rPr lang="en-US" sz="48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2</a:t>
                      </a:r>
                      <a:r>
                        <a:rPr lang="ja-JP" sz="48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回</a:t>
                      </a:r>
                    </a:p>
                    <a:p>
                      <a:pPr algn="ctr">
                        <a:spcAft>
                          <a:spcPts val="0"/>
                        </a:spcAft>
                      </a:pPr>
                      <a:r>
                        <a:rPr lang="ja-JP" altLang="en-US"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５科目指導</a:t>
                      </a:r>
                      <a:endParaRPr lang="en-US" alt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ja-JP" altLang="en-US"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合計１９０分</a:t>
                      </a:r>
                      <a:endParaRPr 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tc vMerge="1">
                  <a:txBody>
                    <a:bodyPr/>
                    <a:lstStyle/>
                    <a:p>
                      <a:endParaRPr kumimoji="1" lang="ja-JP" altLang="en-US"/>
                    </a:p>
                  </a:txBody>
                  <a:tcPr>
                    <a:solidFill>
                      <a:schemeClr val="tx2">
                        <a:lumMod val="20000"/>
                        <a:lumOff val="80000"/>
                      </a:schemeClr>
                    </a:solidFill>
                  </a:tcPr>
                </a:tc>
                <a:tc rowSpan="2">
                  <a:txBody>
                    <a:bodyPr/>
                    <a:lstStyle/>
                    <a:p>
                      <a:pPr algn="ctr">
                        <a:spcAft>
                          <a:spcPts val="0"/>
                        </a:spcAft>
                      </a:pPr>
                      <a:r>
                        <a:rPr 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小</a:t>
                      </a:r>
                      <a:r>
                        <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5</a:t>
                      </a:r>
                      <a:r>
                        <a:rPr 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a:t>
                      </a:r>
                      <a:r>
                        <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6</a:t>
                      </a:r>
                      <a:endParaRPr lang="ja-JP" sz="32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11500</a:t>
                      </a:r>
                      <a:endParaRPr lang="ja-JP" sz="32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extLst>
                  <a:ext uri="{0D108BD9-81ED-4DB2-BD59-A6C34878D82A}">
                    <a16:rowId xmlns:a16="http://schemas.microsoft.com/office/drawing/2014/main" val="1184769924"/>
                  </a:ext>
                </a:extLst>
              </a:tr>
              <a:tr h="3225272">
                <a:tc>
                  <a:txBody>
                    <a:bodyPr/>
                    <a:lstStyle/>
                    <a:p>
                      <a:pPr algn="ctr">
                        <a:spcAft>
                          <a:spcPts val="0"/>
                        </a:spcAft>
                      </a:pPr>
                      <a:r>
                        <a:rPr lang="ja-JP" sz="6600" b="1" kern="10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小</a:t>
                      </a:r>
                      <a:r>
                        <a:rPr lang="en-US" sz="6600" b="1" kern="10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5</a:t>
                      </a:r>
                      <a:r>
                        <a:rPr lang="ja-JP" sz="6600" b="1" kern="10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a:t>
                      </a:r>
                      <a:r>
                        <a:rPr lang="en-US" sz="6600" b="1" kern="10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6</a:t>
                      </a:r>
                      <a:endParaRPr lang="en-US" sz="6600" b="1"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a:txBody>
                    <a:bodyPr/>
                    <a:lstStyle/>
                    <a:p>
                      <a:pPr algn="ctr">
                        <a:spcAft>
                          <a:spcPts val="0"/>
                        </a:spcAft>
                      </a:pP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週</a:t>
                      </a:r>
                      <a:r>
                        <a:rPr 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2</a:t>
                      </a: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回</a:t>
                      </a:r>
                    </a:p>
                    <a:p>
                      <a:pPr algn="ctr">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５科目指導</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合計</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190</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分</a:t>
                      </a:r>
                      <a:endPar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tc vMerge="1">
                  <a:txBody>
                    <a:bodyPr/>
                    <a:lstStyle/>
                    <a:p>
                      <a:pPr algn="just">
                        <a:spcAft>
                          <a:spcPts val="0"/>
                        </a:spcAft>
                      </a:pPr>
                      <a:endParaRPr lang="ja-JP" sz="28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tc vMerge="1">
                  <a:txBody>
                    <a:bodyPr/>
                    <a:lstStyle/>
                    <a:p>
                      <a:pPr algn="ctr">
                        <a:spcAft>
                          <a:spcPts val="0"/>
                        </a:spcAft>
                      </a:pPr>
                      <a:endParaRPr lang="ja-JP" sz="32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extLst>
                  <a:ext uri="{0D108BD9-81ED-4DB2-BD59-A6C34878D82A}">
                    <a16:rowId xmlns:a16="http://schemas.microsoft.com/office/drawing/2014/main" val="398345256"/>
                  </a:ext>
                </a:extLst>
              </a:tr>
              <a:tr h="3041584">
                <a:tc>
                  <a:txBody>
                    <a:bodyPr/>
                    <a:lstStyle/>
                    <a:p>
                      <a:pPr algn="ctr">
                        <a:spcAft>
                          <a:spcPts val="0"/>
                        </a:spcAft>
                      </a:pPr>
                      <a:r>
                        <a:rPr lang="ja-JP" altLang="en-US" sz="4400" b="1"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rPr>
                        <a:t>単科コース</a:t>
                      </a:r>
                      <a:endParaRPr lang="en-US" sz="4400" b="1" kern="100" dirty="0">
                        <a:solidFill>
                          <a:schemeClr val="bg1"/>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a:txBody>
                    <a:bodyPr/>
                    <a:lstStyle/>
                    <a:p>
                      <a:pPr algn="ctr">
                        <a:spcAft>
                          <a:spcPts val="0"/>
                        </a:spcAft>
                      </a:pP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週</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1</a:t>
                      </a: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回</a:t>
                      </a:r>
                    </a:p>
                    <a:p>
                      <a:pPr algn="ctr">
                        <a:spcAft>
                          <a:spcPts val="0"/>
                        </a:spcAft>
                      </a:pPr>
                      <a:r>
                        <a:rPr 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（国語・英語・社会）</a:t>
                      </a:r>
                    </a:p>
                    <a:p>
                      <a:pPr algn="ctr">
                        <a:spcAft>
                          <a:spcPts val="0"/>
                        </a:spcAft>
                      </a:pPr>
                      <a:r>
                        <a:rPr lang="ja-JP" altLang="en-US"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または</a:t>
                      </a:r>
                      <a:r>
                        <a:rPr 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（算数・理科）</a:t>
                      </a:r>
                      <a:endParaRPr lang="en-US" alt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ja-JP" altLang="en-US"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合計</a:t>
                      </a:r>
                      <a:r>
                        <a:rPr lang="en-US" alt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95</a:t>
                      </a:r>
                      <a:r>
                        <a:rPr lang="ja-JP" altLang="en-US"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分</a:t>
                      </a:r>
                      <a:endParaRPr lang="ja-JP" sz="3200" b="1"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tc>
                  <a:txBody>
                    <a:bodyPr/>
                    <a:lstStyle/>
                    <a:p>
                      <a:pPr algn="just">
                        <a:spcAft>
                          <a:spcPts val="0"/>
                        </a:spcAft>
                      </a:pPr>
                      <a:r>
                        <a:rPr lang="ja-JP" altLang="en-US"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習い事で週２回通えない方　　　　　　　</a:t>
                      </a:r>
                      <a:endParaRPr lang="en-US" alt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just">
                        <a:spcAft>
                          <a:spcPts val="0"/>
                        </a:spcAft>
                      </a:pPr>
                      <a:r>
                        <a:rPr lang="ja-JP" altLang="en-US"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文系・理系のどちらかを鍛えたい方に最適なコースです。</a:t>
                      </a:r>
                      <a:endParaRPr 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tc>
                  <a:txBody>
                    <a:bodyPr/>
                    <a:lstStyle/>
                    <a:p>
                      <a:pPr algn="ctr">
                        <a:spcAft>
                          <a:spcPts val="0"/>
                        </a:spcAft>
                      </a:pPr>
                      <a:r>
                        <a:rPr 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小</a:t>
                      </a:r>
                      <a:r>
                        <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5</a:t>
                      </a:r>
                      <a:r>
                        <a:rPr 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a:t>
                      </a:r>
                      <a:r>
                        <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6</a:t>
                      </a:r>
                      <a:endParaRPr lang="ja-JP" sz="32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5750</a:t>
                      </a:r>
                      <a:endPar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endParaRPr lang="ja-JP" sz="32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extLst>
                  <a:ext uri="{0D108BD9-81ED-4DB2-BD59-A6C34878D82A}">
                    <a16:rowId xmlns:a16="http://schemas.microsoft.com/office/drawing/2014/main" val="1176376162"/>
                  </a:ext>
                </a:extLst>
              </a:tr>
            </a:tbl>
          </a:graphicData>
        </a:graphic>
      </p:graphicFrame>
      <p:sp>
        <p:nvSpPr>
          <p:cNvPr id="8" name="タイトル 19">
            <a:extLst>
              <a:ext uri="{FF2B5EF4-FFF2-40B4-BE49-F238E27FC236}">
                <a16:creationId xmlns:a16="http://schemas.microsoft.com/office/drawing/2014/main" id="{EEE8C341-0A54-49A8-889F-9ACEAE29FFC5}"/>
              </a:ext>
            </a:extLst>
          </p:cNvPr>
          <p:cNvSpPr txBox="1">
            <a:spLocks/>
          </p:cNvSpPr>
          <p:nvPr/>
        </p:nvSpPr>
        <p:spPr>
          <a:xfrm>
            <a:off x="0" y="72720"/>
            <a:ext cx="21668493" cy="1304669"/>
          </a:xfrm>
          <a:prstGeom prst="rect">
            <a:avLst/>
          </a:prstGeom>
          <a:gradFill flip="none" rotWithShape="1">
            <a:gsLst>
              <a:gs pos="0">
                <a:schemeClr val="tx2">
                  <a:lumMod val="50000"/>
                </a:schemeClr>
              </a:gs>
              <a:gs pos="50000">
                <a:schemeClr val="tx2">
                  <a:lumMod val="75000"/>
                </a:schemeClr>
              </a:gs>
              <a:gs pos="100000">
                <a:schemeClr val="tx2">
                  <a:lumMod val="40000"/>
                  <a:lumOff val="60000"/>
                </a:schemeClr>
              </a:gs>
            </a:gsLst>
            <a:lin ang="2700000" scaled="1"/>
            <a:tileRect/>
          </a:gradFill>
        </p:spPr>
        <p:txBody>
          <a:bodyPr vert="horz" lIns="162556" tIns="81278" rIns="162556" bIns="81278" rtlCol="0" anchor="t">
            <a:normAutofit/>
          </a:bodyPr>
          <a:lst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6400" dirty="0">
                <a:solidFill>
                  <a:schemeClr val="bg1"/>
                </a:solidFill>
                <a:latin typeface="A-OTF 新ゴ Pro H" panose="020B0800000000000000" pitchFamily="34" charset="-128"/>
                <a:ea typeface="A-OTF 新ゴ Pro H" panose="020B0800000000000000" pitchFamily="34" charset="-128"/>
              </a:rPr>
              <a:t>　スタフィーの通常授業</a:t>
            </a:r>
            <a:endParaRPr lang="en-US" altLang="ja-JP" sz="6400" dirty="0">
              <a:solidFill>
                <a:schemeClr val="bg1"/>
              </a:solidFill>
              <a:latin typeface="A-OTF 新ゴ Pro H" panose="020B0800000000000000" pitchFamily="34" charset="-128"/>
              <a:ea typeface="A-OTF 新ゴ Pro H" panose="020B0800000000000000" pitchFamily="34" charset="-128"/>
            </a:endParaRPr>
          </a:p>
        </p:txBody>
      </p:sp>
    </p:spTree>
    <p:extLst>
      <p:ext uri="{BB962C8B-B14F-4D97-AF65-F5344CB8AC3E}">
        <p14:creationId xmlns:p14="http://schemas.microsoft.com/office/powerpoint/2010/main" val="29319810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DAEDC8C6-4300-463F-84F3-49C37EA5C86C}"/>
              </a:ext>
            </a:extLst>
          </p:cNvPr>
          <p:cNvSpPr txBox="1">
            <a:spLocks/>
          </p:cNvSpPr>
          <p:nvPr/>
        </p:nvSpPr>
        <p:spPr>
          <a:xfrm>
            <a:off x="377241" y="1647371"/>
            <a:ext cx="21296897" cy="1073184"/>
          </a:xfrm>
          <a:prstGeom prst="rect">
            <a:avLst/>
          </a:prstGeom>
          <a:noFill/>
        </p:spPr>
        <p:txBody>
          <a:bodyPr vert="horz" lIns="162556" tIns="81278" rIns="162556" bIns="81278"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978" dirty="0">
                <a:solidFill>
                  <a:schemeClr val="tx2">
                    <a:lumMod val="75000"/>
                  </a:schemeClr>
                </a:solidFill>
                <a:latin typeface="A-OTF 新ゴ Pro R" panose="020B0400000000000000" pitchFamily="34" charset="-128"/>
                <a:ea typeface="A-OTF 新ゴ Pro R" panose="020B0400000000000000" pitchFamily="34" charset="-128"/>
              </a:rPr>
              <a:t>□通常授業コース</a:t>
            </a:r>
            <a:r>
              <a:rPr lang="en-US" altLang="ja-JP" sz="4978" dirty="0">
                <a:solidFill>
                  <a:schemeClr val="tx2">
                    <a:lumMod val="75000"/>
                  </a:schemeClr>
                </a:solidFill>
                <a:latin typeface="A-OTF 新ゴ Pro R" panose="020B0400000000000000" pitchFamily="34" charset="-128"/>
                <a:ea typeface="A-OTF 新ゴ Pro R" panose="020B0400000000000000" pitchFamily="34" charset="-128"/>
              </a:rPr>
              <a:t>《</a:t>
            </a:r>
            <a:r>
              <a:rPr lang="ja-JP" altLang="en-US" sz="4978" dirty="0">
                <a:solidFill>
                  <a:schemeClr val="tx2">
                    <a:lumMod val="75000"/>
                  </a:schemeClr>
                </a:solidFill>
                <a:latin typeface="A-OTF 新ゴ Pro R" panose="020B0400000000000000" pitchFamily="34" charset="-128"/>
                <a:ea typeface="A-OTF 新ゴ Pro R" panose="020B0400000000000000" pitchFamily="34" charset="-128"/>
              </a:rPr>
              <a:t>中学部</a:t>
            </a:r>
            <a:r>
              <a:rPr lang="en-US" altLang="ja-JP" sz="4978" dirty="0">
                <a:solidFill>
                  <a:schemeClr val="tx2">
                    <a:lumMod val="75000"/>
                  </a:schemeClr>
                </a:solidFill>
                <a:latin typeface="A-OTF 新ゴ Pro R" panose="020B0400000000000000" pitchFamily="34" charset="-128"/>
                <a:ea typeface="A-OTF 新ゴ Pro R" panose="020B0400000000000000" pitchFamily="34" charset="-128"/>
              </a:rPr>
              <a:t>》</a:t>
            </a:r>
            <a:endParaRPr lang="ja-JP" altLang="en-US" sz="4978" dirty="0">
              <a:solidFill>
                <a:schemeClr val="tx2">
                  <a:lumMod val="75000"/>
                </a:schemeClr>
              </a:solidFill>
              <a:latin typeface="A-OTF 新ゴ Pro R" panose="020B0400000000000000" pitchFamily="34" charset="-128"/>
              <a:ea typeface="A-OTF 新ゴ Pro R" panose="020B0400000000000000" pitchFamily="34" charset="-128"/>
            </a:endParaRPr>
          </a:p>
        </p:txBody>
      </p:sp>
      <p:graphicFrame>
        <p:nvGraphicFramePr>
          <p:cNvPr id="2" name="表 1">
            <a:extLst>
              <a:ext uri="{FF2B5EF4-FFF2-40B4-BE49-F238E27FC236}">
                <a16:creationId xmlns:a16="http://schemas.microsoft.com/office/drawing/2014/main" id="{012B295B-7FEA-4E2C-9AEF-FC107AE131AA}"/>
              </a:ext>
            </a:extLst>
          </p:cNvPr>
          <p:cNvGraphicFramePr>
            <a:graphicFrameLocks noGrp="1"/>
          </p:cNvGraphicFramePr>
          <p:nvPr>
            <p:extLst>
              <p:ext uri="{D42A27DB-BD31-4B8C-83A1-F6EECF244321}">
                <p14:modId xmlns:p14="http://schemas.microsoft.com/office/powerpoint/2010/main" val="1674914706"/>
              </p:ext>
            </p:extLst>
          </p:nvPr>
        </p:nvGraphicFramePr>
        <p:xfrm>
          <a:off x="1083707" y="2720555"/>
          <a:ext cx="19615095" cy="12919591"/>
        </p:xfrm>
        <a:graphic>
          <a:graphicData uri="http://schemas.openxmlformats.org/drawingml/2006/table">
            <a:tbl>
              <a:tblPr firstRow="1" firstCol="1" bandRow="1">
                <a:tableStyleId>{5C22544A-7EE6-4342-B048-85BDC9FD1C3A}</a:tableStyleId>
              </a:tblPr>
              <a:tblGrid>
                <a:gridCol w="3402372">
                  <a:extLst>
                    <a:ext uri="{9D8B030D-6E8A-4147-A177-3AD203B41FA5}">
                      <a16:colId xmlns:a16="http://schemas.microsoft.com/office/drawing/2014/main" val="2839312192"/>
                    </a:ext>
                  </a:extLst>
                </a:gridCol>
                <a:gridCol w="3948773">
                  <a:extLst>
                    <a:ext uri="{9D8B030D-6E8A-4147-A177-3AD203B41FA5}">
                      <a16:colId xmlns:a16="http://schemas.microsoft.com/office/drawing/2014/main" val="1143892846"/>
                    </a:ext>
                  </a:extLst>
                </a:gridCol>
                <a:gridCol w="8759964">
                  <a:extLst>
                    <a:ext uri="{9D8B030D-6E8A-4147-A177-3AD203B41FA5}">
                      <a16:colId xmlns:a16="http://schemas.microsoft.com/office/drawing/2014/main" val="2987729566"/>
                    </a:ext>
                  </a:extLst>
                </a:gridCol>
                <a:gridCol w="3503986">
                  <a:extLst>
                    <a:ext uri="{9D8B030D-6E8A-4147-A177-3AD203B41FA5}">
                      <a16:colId xmlns:a16="http://schemas.microsoft.com/office/drawing/2014/main" val="2856459234"/>
                    </a:ext>
                  </a:extLst>
                </a:gridCol>
              </a:tblGrid>
              <a:tr h="1671405">
                <a:tc>
                  <a:txBody>
                    <a:bodyPr/>
                    <a:lstStyle/>
                    <a:p>
                      <a:pPr algn="ctr">
                        <a:spcAft>
                          <a:spcPts val="0"/>
                        </a:spcAft>
                      </a:pPr>
                      <a:r>
                        <a:rPr lang="ja-JP" sz="3600" kern="100" dirty="0">
                          <a:effectLst/>
                          <a:latin typeface="A-OTF 新ゴ Pro L" panose="020B0300000000000000" pitchFamily="34" charset="-128"/>
                          <a:ea typeface="A-OTF 新ゴ Pro L" panose="020B0300000000000000" pitchFamily="34" charset="-128"/>
                        </a:rPr>
                        <a:t>クラス</a:t>
                      </a:r>
                      <a:endParaRPr lang="ja-JP" sz="3600" kern="100" dirty="0">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a:txBody>
                    <a:bodyPr/>
                    <a:lstStyle/>
                    <a:p>
                      <a:pPr algn="ctr">
                        <a:spcAft>
                          <a:spcPts val="0"/>
                        </a:spcAft>
                      </a:pPr>
                      <a:r>
                        <a:rPr lang="ja-JP" sz="3600" kern="100" dirty="0">
                          <a:effectLst/>
                          <a:latin typeface="A-OTF 新ゴ Pro L" panose="020B0300000000000000" pitchFamily="34" charset="-128"/>
                          <a:ea typeface="A-OTF 新ゴ Pro L" panose="020B0300000000000000" pitchFamily="34" charset="-128"/>
                        </a:rPr>
                        <a:t>授業時間</a:t>
                      </a:r>
                      <a:endParaRPr lang="ja-JP" sz="3600" kern="100" dirty="0">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a:txBody>
                    <a:bodyPr/>
                    <a:lstStyle/>
                    <a:p>
                      <a:pPr algn="ctr">
                        <a:spcAft>
                          <a:spcPts val="0"/>
                        </a:spcAft>
                      </a:pPr>
                      <a:r>
                        <a:rPr lang="ja-JP" sz="3600" kern="100">
                          <a:effectLst/>
                          <a:latin typeface="A-OTF 新ゴ Pro L" panose="020B0300000000000000" pitchFamily="34" charset="-128"/>
                          <a:ea typeface="A-OTF 新ゴ Pro L" panose="020B0300000000000000" pitchFamily="34" charset="-128"/>
                        </a:rPr>
                        <a:t>クラス基準</a:t>
                      </a:r>
                      <a:endParaRPr lang="ja-JP" sz="3600" kern="100">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tc>
                  <a:txBody>
                    <a:bodyPr/>
                    <a:lstStyle/>
                    <a:p>
                      <a:pPr algn="ctr">
                        <a:spcAft>
                          <a:spcPts val="0"/>
                        </a:spcAft>
                      </a:pPr>
                      <a:r>
                        <a:rPr lang="ja-JP" sz="3600" kern="100">
                          <a:effectLst/>
                          <a:latin typeface="A-OTF 新ゴ Pro L" panose="020B0300000000000000" pitchFamily="34" charset="-128"/>
                          <a:ea typeface="A-OTF 新ゴ Pro L" panose="020B0300000000000000" pitchFamily="34" charset="-128"/>
                        </a:rPr>
                        <a:t>月謝</a:t>
                      </a:r>
                      <a:r>
                        <a:rPr lang="ja-JP" sz="2500" kern="100">
                          <a:effectLst/>
                          <a:latin typeface="A-OTF 新ゴ Pro L" panose="020B0300000000000000" pitchFamily="34" charset="-128"/>
                          <a:ea typeface="A-OTF 新ゴ Pro L" panose="020B0300000000000000" pitchFamily="34" charset="-128"/>
                        </a:rPr>
                        <a:t>（税込）</a:t>
                      </a:r>
                      <a:endParaRPr lang="ja-JP" sz="3600" kern="100">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solidFill>
                  </a:tcPr>
                </a:tc>
                <a:extLst>
                  <a:ext uri="{0D108BD9-81ED-4DB2-BD59-A6C34878D82A}">
                    <a16:rowId xmlns:a16="http://schemas.microsoft.com/office/drawing/2014/main" val="1408976858"/>
                  </a:ext>
                </a:extLst>
              </a:tr>
              <a:tr h="4054906">
                <a:tc>
                  <a:txBody>
                    <a:bodyPr/>
                    <a:lstStyle/>
                    <a:p>
                      <a:pPr algn="ctr">
                        <a:spcAft>
                          <a:spcPts val="0"/>
                        </a:spcAft>
                      </a:pPr>
                      <a:r>
                        <a:rPr lang="ja-JP" sz="3600" kern="100" dirty="0">
                          <a:effectLst/>
                          <a:latin typeface="A-OTF 新ゴ Pro L" panose="020B0300000000000000" pitchFamily="34" charset="-128"/>
                          <a:ea typeface="A-OTF 新ゴ Pro L" panose="020B0300000000000000" pitchFamily="34" charset="-128"/>
                        </a:rPr>
                        <a:t>中</a:t>
                      </a:r>
                      <a:r>
                        <a:rPr lang="en-US" altLang="ja-JP" sz="3600" kern="100" dirty="0">
                          <a:effectLst/>
                          <a:latin typeface="A-OTF 新ゴ Pro L" panose="020B0300000000000000" pitchFamily="34" charset="-128"/>
                          <a:ea typeface="A-OTF 新ゴ Pro L" panose="020B0300000000000000" pitchFamily="34" charset="-128"/>
                        </a:rPr>
                        <a:t>1</a:t>
                      </a:r>
                      <a:r>
                        <a:rPr lang="ja-JP" sz="3600" kern="100" dirty="0">
                          <a:effectLst/>
                          <a:latin typeface="A-OTF 新ゴ Pro L" panose="020B0300000000000000" pitchFamily="34" charset="-128"/>
                          <a:ea typeface="A-OTF 新ゴ Pro L" panose="020B0300000000000000" pitchFamily="34" charset="-128"/>
                        </a:rPr>
                        <a:t>～中</a:t>
                      </a:r>
                      <a:r>
                        <a:rPr lang="en-US" sz="3600" kern="100" dirty="0">
                          <a:effectLst/>
                          <a:latin typeface="A-OTF 新ゴ Pro L" panose="020B0300000000000000" pitchFamily="34" charset="-128"/>
                          <a:ea typeface="A-OTF 新ゴ Pro L" panose="020B0300000000000000" pitchFamily="34" charset="-128"/>
                        </a:rPr>
                        <a:t>3</a:t>
                      </a:r>
                      <a:endParaRPr lang="ja-JP" sz="3600" kern="100" dirty="0">
                        <a:effectLst/>
                        <a:latin typeface="A-OTF 新ゴ Pro L" panose="020B0300000000000000" pitchFamily="34" charset="-128"/>
                        <a:ea typeface="A-OTF 新ゴ Pro L" panose="020B0300000000000000" pitchFamily="34" charset="-128"/>
                      </a:endParaRPr>
                    </a:p>
                    <a:p>
                      <a:pPr algn="ctr">
                        <a:spcAft>
                          <a:spcPts val="0"/>
                        </a:spcAft>
                      </a:pPr>
                      <a:r>
                        <a:rPr lang="ja-JP" sz="3600" kern="100" dirty="0">
                          <a:effectLst/>
                          <a:latin typeface="A-OTF 新ゴ Pro L" panose="020B0300000000000000" pitchFamily="34" charset="-128"/>
                          <a:ea typeface="A-OTF 新ゴ Pro L" panose="020B0300000000000000" pitchFamily="34" charset="-128"/>
                        </a:rPr>
                        <a:t>ＴＯＰ</a:t>
                      </a:r>
                      <a:r>
                        <a:rPr lang="ja-JP" altLang="en-US" sz="3600" kern="100" dirty="0">
                          <a:effectLst/>
                          <a:latin typeface="A-OTF 新ゴ Pro L" panose="020B0300000000000000" pitchFamily="34" charset="-128"/>
                          <a:ea typeface="A-OTF 新ゴ Pro L" panose="020B0300000000000000" pitchFamily="34" charset="-128"/>
                        </a:rPr>
                        <a:t>コース</a:t>
                      </a:r>
                      <a:endParaRPr lang="en-US" altLang="ja-JP" sz="3600" kern="100" dirty="0">
                        <a:effectLst/>
                        <a:latin typeface="A-OTF 新ゴ Pro L" panose="020B0300000000000000" pitchFamily="34" charset="-128"/>
                        <a:ea typeface="A-OTF 新ゴ Pro L" panose="020B0300000000000000" pitchFamily="34" charset="-128"/>
                      </a:endParaRPr>
                    </a:p>
                  </a:txBody>
                  <a:tcPr marL="121917" marR="121917" marT="0" marB="0" anchor="ctr">
                    <a:solidFill>
                      <a:schemeClr val="tx2"/>
                    </a:solidFill>
                  </a:tcPr>
                </a:tc>
                <a:tc>
                  <a:txBody>
                    <a:bodyPr/>
                    <a:lstStyle/>
                    <a:p>
                      <a:pPr algn="ctr">
                        <a:spcAft>
                          <a:spcPts val="0"/>
                        </a:spcAft>
                      </a:pP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週</a:t>
                      </a:r>
                      <a:r>
                        <a:rPr 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3</a:t>
                      </a: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回</a:t>
                      </a:r>
                    </a:p>
                    <a:p>
                      <a:pPr algn="ctr">
                        <a:spcAft>
                          <a:spcPts val="0"/>
                        </a:spcAft>
                      </a:pPr>
                      <a:r>
                        <a:rPr 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5</a:t>
                      </a: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科目指導</a:t>
                      </a:r>
                    </a:p>
                    <a:p>
                      <a:pPr algn="ctr">
                        <a:spcAft>
                          <a:spcPts val="0"/>
                        </a:spcAft>
                      </a:pP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合計　</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中２３　</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345</a:t>
                      </a: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分</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中１　　</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285</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分</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txBody>
                  <a:tcPr marL="121917" marR="121917" marT="0" marB="0" anchor="ctr">
                    <a:solidFill>
                      <a:schemeClr val="tx2">
                        <a:lumMod val="20000"/>
                        <a:lumOff val="80000"/>
                      </a:schemeClr>
                    </a:solidFill>
                  </a:tcPr>
                </a:tc>
                <a:tc>
                  <a:txBody>
                    <a:bodyPr/>
                    <a:lstStyle/>
                    <a:p>
                      <a:pPr indent="133985" algn="l">
                        <a:spcAft>
                          <a:spcPts val="0"/>
                        </a:spcAft>
                      </a:pPr>
                      <a:r>
                        <a:rPr 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TOP</a:t>
                      </a: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主要</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5</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教科評定合計</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23</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以上　</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indent="133985" algn="l">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　　　</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or</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塾テスト</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TOP</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基準合格</a:t>
                      </a:r>
                      <a:endPar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marL="133350" algn="l">
                        <a:spcAft>
                          <a:spcPts val="0"/>
                        </a:spcAft>
                      </a:pPr>
                      <a:r>
                        <a:rPr lang="ja-JP" altLang="en-US" sz="32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神奈川公立高校の最難関である湘南・厚木・大和等の旧学区トップ校合格を目指すコース</a:t>
                      </a:r>
                      <a:endParaRPr lang="ja-JP" sz="40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tc>
                  <a:txBody>
                    <a:bodyPr/>
                    <a:lstStyle/>
                    <a:p>
                      <a:pPr algn="ctr">
                        <a:spcAft>
                          <a:spcPts val="0"/>
                        </a:spcAft>
                      </a:pP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中１　</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19,500</a:t>
                      </a: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円</a:t>
                      </a: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中２　</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25,500</a:t>
                      </a: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円</a:t>
                      </a: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中３　</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29,500</a:t>
                      </a: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円</a:t>
                      </a: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extLst>
                  <a:ext uri="{0D108BD9-81ED-4DB2-BD59-A6C34878D82A}">
                    <a16:rowId xmlns:a16="http://schemas.microsoft.com/office/drawing/2014/main" val="1138709331"/>
                  </a:ext>
                </a:extLst>
              </a:tr>
              <a:tr h="7120236">
                <a:tc>
                  <a:txBody>
                    <a:bodyPr/>
                    <a:lstStyle/>
                    <a:p>
                      <a:pPr algn="ctr">
                        <a:spcAft>
                          <a:spcPts val="0"/>
                        </a:spcAft>
                      </a:pPr>
                      <a:r>
                        <a:rPr lang="ja-JP" sz="3600" kern="100" dirty="0">
                          <a:effectLst/>
                          <a:latin typeface="A-OTF 新ゴ Pro L" panose="020B0300000000000000" pitchFamily="34" charset="-128"/>
                          <a:ea typeface="A-OTF 新ゴ Pro L" panose="020B0300000000000000" pitchFamily="34" charset="-128"/>
                        </a:rPr>
                        <a:t>中</a:t>
                      </a:r>
                      <a:r>
                        <a:rPr lang="en-US" sz="3600" kern="100" dirty="0">
                          <a:effectLst/>
                          <a:latin typeface="A-OTF 新ゴ Pro L" panose="020B0300000000000000" pitchFamily="34" charset="-128"/>
                          <a:ea typeface="A-OTF 新ゴ Pro L" panose="020B0300000000000000" pitchFamily="34" charset="-128"/>
                        </a:rPr>
                        <a:t>1</a:t>
                      </a:r>
                      <a:r>
                        <a:rPr lang="ja-JP" sz="3600" kern="100" dirty="0">
                          <a:effectLst/>
                          <a:latin typeface="A-OTF 新ゴ Pro L" panose="020B0300000000000000" pitchFamily="34" charset="-128"/>
                          <a:ea typeface="A-OTF 新ゴ Pro L" panose="020B0300000000000000" pitchFamily="34" charset="-128"/>
                        </a:rPr>
                        <a:t>～中</a:t>
                      </a:r>
                      <a:r>
                        <a:rPr lang="en-US" sz="3600" kern="100" dirty="0">
                          <a:effectLst/>
                          <a:latin typeface="A-OTF 新ゴ Pro L" panose="020B0300000000000000" pitchFamily="34" charset="-128"/>
                          <a:ea typeface="A-OTF 新ゴ Pro L" panose="020B0300000000000000" pitchFamily="34" charset="-128"/>
                        </a:rPr>
                        <a:t>3        </a:t>
                      </a:r>
                      <a:r>
                        <a:rPr lang="ja-JP" altLang="en-US" sz="3600" kern="100" dirty="0">
                          <a:effectLst/>
                          <a:latin typeface="A-OTF 新ゴ Pro L" panose="020B0300000000000000" pitchFamily="34" charset="-128"/>
                          <a:ea typeface="A-OTF 新ゴ Pro L" panose="020B0300000000000000" pitchFamily="34" charset="-128"/>
                        </a:rPr>
                        <a:t> 標準コース</a:t>
                      </a:r>
                      <a:endParaRPr lang="en-US" altLang="ja-JP" sz="3600" kern="100" dirty="0">
                        <a:effectLst/>
                        <a:latin typeface="A-OTF 新ゴ Pro L" panose="020B0300000000000000" pitchFamily="34" charset="-128"/>
                        <a:ea typeface="A-OTF 新ゴ Pro L" panose="020B0300000000000000" pitchFamily="34" charset="-128"/>
                      </a:endParaRPr>
                    </a:p>
                    <a:p>
                      <a:pPr algn="ctr">
                        <a:spcAft>
                          <a:spcPts val="0"/>
                        </a:spcAft>
                      </a:pPr>
                      <a:endParaRPr lang="en-US" altLang="ja-JP" sz="3600" kern="100" dirty="0">
                        <a:effectLst/>
                        <a:latin typeface="A-OTF 新ゴ Pro L" panose="020B0300000000000000" pitchFamily="34" charset="-128"/>
                        <a:ea typeface="A-OTF 新ゴ Pro L" panose="020B0300000000000000" pitchFamily="34" charset="-128"/>
                      </a:endParaRPr>
                    </a:p>
                    <a:p>
                      <a:pPr algn="ctr">
                        <a:spcAft>
                          <a:spcPts val="0"/>
                        </a:spcAft>
                      </a:pPr>
                      <a:endParaRPr lang="en-US" altLang="ja-JP" sz="3600" kern="100" dirty="0">
                        <a:effectLst/>
                        <a:latin typeface="A-OTF 新ゴ Pro L" panose="020B0300000000000000" pitchFamily="34" charset="-128"/>
                        <a:ea typeface="A-OTF 新ゴ Pro L" panose="020B0300000000000000" pitchFamily="34" charset="-128"/>
                      </a:endParaRPr>
                    </a:p>
                    <a:p>
                      <a:pPr algn="ctr">
                        <a:spcAft>
                          <a:spcPts val="0"/>
                        </a:spcAft>
                      </a:pPr>
                      <a:endParaRPr lang="en-US" altLang="ja-JP" sz="3600" kern="100" dirty="0">
                        <a:effectLst/>
                        <a:latin typeface="A-OTF 新ゴ Pro L" panose="020B0300000000000000" pitchFamily="34" charset="-128"/>
                        <a:ea typeface="A-OTF 新ゴ Pro L" panose="020B0300000000000000" pitchFamily="34" charset="-128"/>
                      </a:endParaRPr>
                    </a:p>
                    <a:p>
                      <a:pPr algn="ctr">
                        <a:spcAft>
                          <a:spcPts val="0"/>
                        </a:spcAft>
                      </a:pPr>
                      <a:r>
                        <a:rPr lang="ja-JP" altLang="en-US" sz="3600" kern="100" dirty="0">
                          <a:effectLst/>
                          <a:latin typeface="A-OTF 新ゴ Pro L" panose="020B0300000000000000" pitchFamily="34" charset="-128"/>
                          <a:ea typeface="A-OTF 新ゴ Pro L" panose="020B0300000000000000" pitchFamily="34" charset="-128"/>
                        </a:rPr>
                        <a:t>中１・２　　　　　</a:t>
                      </a:r>
                      <a:endParaRPr lang="en-US" altLang="ja-JP" sz="3600" kern="100" dirty="0">
                        <a:effectLst/>
                        <a:latin typeface="A-OTF 新ゴ Pro L" panose="020B0300000000000000" pitchFamily="34" charset="-128"/>
                        <a:ea typeface="A-OTF 新ゴ Pro L" panose="020B0300000000000000" pitchFamily="34" charset="-128"/>
                      </a:endParaRPr>
                    </a:p>
                    <a:p>
                      <a:pPr algn="ctr">
                        <a:spcAft>
                          <a:spcPts val="0"/>
                        </a:spcAft>
                      </a:pPr>
                      <a:r>
                        <a:rPr lang="ja-JP" altLang="en-US" sz="3600" kern="100" dirty="0">
                          <a:effectLst/>
                          <a:latin typeface="A-OTF 新ゴ Pro L" panose="020B0300000000000000" pitchFamily="34" charset="-128"/>
                          <a:ea typeface="A-OTF 新ゴ Pro L" panose="020B0300000000000000" pitchFamily="34" charset="-128"/>
                        </a:rPr>
                        <a:t>英数コース</a:t>
                      </a:r>
                      <a:endParaRPr lang="ja-JP" sz="3600" kern="100" dirty="0">
                        <a:effectLst/>
                        <a:latin typeface="A-OTF 新ゴ Pro L" panose="020B0300000000000000" pitchFamily="34" charset="-128"/>
                        <a:ea typeface="A-OTF 新ゴ Pro L" panose="020B0300000000000000" pitchFamily="34" charset="-128"/>
                      </a:endParaRPr>
                    </a:p>
                  </a:txBody>
                  <a:tcPr marL="121917" marR="121917" marT="0" marB="0" anchor="ctr">
                    <a:solidFill>
                      <a:schemeClr val="tx2"/>
                    </a:solidFill>
                  </a:tcPr>
                </a:tc>
                <a:tc>
                  <a:txBody>
                    <a:bodyPr/>
                    <a:lstStyle/>
                    <a:p>
                      <a:pPr algn="ctr">
                        <a:spcAft>
                          <a:spcPts val="0"/>
                        </a:spcAft>
                      </a:pP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標準⇒週</a:t>
                      </a:r>
                      <a:r>
                        <a:rPr 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3</a:t>
                      </a:r>
                      <a:r>
                        <a:rPr 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回</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5</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科目指導</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合計　</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285</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分</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英数⇒週</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2</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回</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２科目指導</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合計　</a:t>
                      </a:r>
                      <a:r>
                        <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rPr>
                        <a:t>190</a:t>
                      </a:r>
                      <a:r>
                        <a:rPr lang="ja-JP" altLang="en-US" sz="4000" b="1" kern="100" dirty="0">
                          <a:solidFill>
                            <a:schemeClr val="tx1">
                              <a:lumMod val="50000"/>
                            </a:schemeClr>
                          </a:solidFill>
                          <a:effectLst/>
                          <a:latin typeface="A-OTF 新ゴ Pro L" panose="020B0300000000000000" pitchFamily="34" charset="-128"/>
                          <a:ea typeface="A-OTF 新ゴ Pro L" panose="020B0300000000000000" pitchFamily="34" charset="-128"/>
                        </a:rPr>
                        <a:t>分</a:t>
                      </a:r>
                      <a:endParaRPr lang="en-US" altLang="ja-JP" sz="40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endParaRPr lang="ja-JP" sz="36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endParaRPr lang="ja-JP" sz="36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txBody>
                  <a:tcPr marL="121917" marR="121917" marT="0" marB="0" anchor="ctr">
                    <a:solidFill>
                      <a:schemeClr val="tx2">
                        <a:lumMod val="20000"/>
                        <a:lumOff val="80000"/>
                      </a:schemeClr>
                    </a:solidFill>
                  </a:tcPr>
                </a:tc>
                <a:tc>
                  <a:txBody>
                    <a:bodyPr/>
                    <a:lstStyle/>
                    <a:p>
                      <a:pPr indent="133985" algn="l">
                        <a:spcAft>
                          <a:spcPts val="0"/>
                        </a:spcAft>
                      </a:pPr>
                      <a:r>
                        <a:rPr lang="ja-JP" altLang="en-US" sz="3600" b="1" kern="100" dirty="0">
                          <a:solidFill>
                            <a:schemeClr val="tx1">
                              <a:lumMod val="50000"/>
                            </a:schemeClr>
                          </a:solidFill>
                          <a:effectLst/>
                          <a:latin typeface="A-OTF 新ゴ Pro L" panose="020B0300000000000000" pitchFamily="34" charset="-128"/>
                          <a:ea typeface="A-OTF 新ゴ Pro L" panose="020B0300000000000000" pitchFamily="34" charset="-128"/>
                        </a:rPr>
                        <a:t>標準</a:t>
                      </a:r>
                      <a:r>
                        <a:rPr lang="ja-JP" sz="3600" b="1" kern="100" dirty="0">
                          <a:solidFill>
                            <a:schemeClr val="tx1">
                              <a:lumMod val="50000"/>
                            </a:schemeClr>
                          </a:solidFill>
                          <a:effectLst/>
                          <a:latin typeface="A-OTF 新ゴ Pro L" panose="020B0300000000000000" pitchFamily="34" charset="-128"/>
                          <a:ea typeface="A-OTF 新ゴ Pro L" panose="020B0300000000000000" pitchFamily="34" charset="-128"/>
                        </a:rPr>
                        <a:t>：</a:t>
                      </a:r>
                      <a:r>
                        <a:rPr lang="ja-JP" altLang="en-US" sz="3600" b="1" kern="100" dirty="0">
                          <a:solidFill>
                            <a:schemeClr val="tx1">
                              <a:lumMod val="50000"/>
                            </a:schemeClr>
                          </a:solidFill>
                          <a:effectLst/>
                          <a:latin typeface="A-OTF 新ゴ Pro L" panose="020B0300000000000000" pitchFamily="34" charset="-128"/>
                          <a:ea typeface="A-OTF 新ゴ Pro L" panose="020B0300000000000000" pitchFamily="34" charset="-128"/>
                        </a:rPr>
                        <a:t>主要５科目評定合計</a:t>
                      </a:r>
                      <a:r>
                        <a:rPr lang="en-US" altLang="ja-JP" sz="3600" b="1" kern="100" dirty="0">
                          <a:solidFill>
                            <a:schemeClr val="tx1">
                              <a:lumMod val="50000"/>
                            </a:schemeClr>
                          </a:solidFill>
                          <a:effectLst/>
                          <a:latin typeface="A-OTF 新ゴ Pro L" panose="020B0300000000000000" pitchFamily="34" charset="-128"/>
                          <a:ea typeface="A-OTF 新ゴ Pro L" panose="020B0300000000000000" pitchFamily="34" charset="-128"/>
                        </a:rPr>
                        <a:t>15</a:t>
                      </a:r>
                      <a:r>
                        <a:rPr lang="ja-JP" altLang="en-US" sz="3600" b="1" kern="100" dirty="0">
                          <a:solidFill>
                            <a:schemeClr val="tx1">
                              <a:lumMod val="50000"/>
                            </a:schemeClr>
                          </a:solidFill>
                          <a:effectLst/>
                          <a:latin typeface="A-OTF 新ゴ Pro L" panose="020B0300000000000000" pitchFamily="34" charset="-128"/>
                          <a:ea typeface="A-OTF 新ゴ Pro L" panose="020B0300000000000000" pitchFamily="34" charset="-128"/>
                        </a:rPr>
                        <a:t>以上　　　　　　　　　　　</a:t>
                      </a:r>
                      <a:endParaRPr lang="en-US" altLang="ja-JP" sz="36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indent="133985" algn="l">
                        <a:spcAft>
                          <a:spcPts val="0"/>
                        </a:spcAft>
                      </a:pPr>
                      <a:r>
                        <a:rPr lang="ja-JP" altLang="en-US" sz="2800" kern="100" dirty="0">
                          <a:solidFill>
                            <a:schemeClr val="tx1">
                              <a:lumMod val="50000"/>
                            </a:schemeClr>
                          </a:solidFill>
                          <a:effectLst/>
                          <a:latin typeface="A-OTF 新ゴ Pro L" panose="020B0300000000000000" pitchFamily="34" charset="-128"/>
                          <a:ea typeface="A-OTF 新ゴ Pro L" panose="020B0300000000000000" pitchFamily="34" charset="-128"/>
                        </a:rPr>
                        <a:t>公立第一志望高突破を目指すコース</a:t>
                      </a:r>
                      <a:endParaRPr lang="en-US" altLang="ja-JP" sz="28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indent="133985" algn="l">
                        <a:spcAft>
                          <a:spcPts val="0"/>
                        </a:spcAft>
                      </a:pPr>
                      <a:endParaRPr lang="en-US" altLang="ja-JP" sz="28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indent="133985" algn="l">
                        <a:spcAft>
                          <a:spcPts val="0"/>
                        </a:spcAft>
                      </a:pPr>
                      <a:endParaRPr lang="en-US" altLang="ja-JP" sz="28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indent="133985" algn="l">
                        <a:spcAft>
                          <a:spcPts val="0"/>
                        </a:spcAft>
                      </a:pPr>
                      <a:endParaRPr lang="en-US" altLang="ja-JP" sz="28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indent="133985" algn="l">
                        <a:spcAft>
                          <a:spcPts val="0"/>
                        </a:spcAft>
                      </a:pPr>
                      <a:endParaRPr lang="ja-JP" sz="28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indent="133985" algn="ctr">
                        <a:spcAft>
                          <a:spcPts val="0"/>
                        </a:spcAft>
                      </a:pPr>
                      <a:r>
                        <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rPr>
                        <a:t> </a:t>
                      </a:r>
                      <a:endParaRPr lang="ja-JP" sz="36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indent="133985" algn="l">
                        <a:spcAft>
                          <a:spcPts val="0"/>
                        </a:spcAft>
                      </a:pPr>
                      <a:r>
                        <a:rPr lang="ja-JP" altLang="en-US" sz="3600" b="1" kern="100" dirty="0">
                          <a:solidFill>
                            <a:schemeClr val="tx1">
                              <a:lumMod val="50000"/>
                            </a:schemeClr>
                          </a:solidFill>
                          <a:effectLst/>
                          <a:latin typeface="A-OTF 新ゴ Pro L" panose="020B0300000000000000" pitchFamily="34" charset="-128"/>
                          <a:ea typeface="A-OTF 新ゴ Pro L" panose="020B0300000000000000" pitchFamily="34" charset="-128"/>
                        </a:rPr>
                        <a:t>英数</a:t>
                      </a:r>
                      <a:r>
                        <a:rPr lang="ja-JP" sz="3600" b="1" kern="100" dirty="0">
                          <a:solidFill>
                            <a:schemeClr val="tx1">
                              <a:lumMod val="50000"/>
                            </a:schemeClr>
                          </a:solidFill>
                          <a:effectLst/>
                          <a:latin typeface="A-OTF 新ゴ Pro L" panose="020B0300000000000000" pitchFamily="34" charset="-128"/>
                          <a:ea typeface="A-OTF 新ゴ Pro L" panose="020B0300000000000000" pitchFamily="34" charset="-128"/>
                        </a:rPr>
                        <a:t>：</a:t>
                      </a:r>
                      <a:r>
                        <a:rPr lang="ja-JP" altLang="en-US" sz="3600" b="1" kern="100" dirty="0">
                          <a:solidFill>
                            <a:schemeClr val="tx1">
                              <a:lumMod val="50000"/>
                            </a:schemeClr>
                          </a:solidFill>
                          <a:effectLst/>
                          <a:latin typeface="A-OTF 新ゴ Pro L" panose="020B0300000000000000" pitchFamily="34" charset="-128"/>
                          <a:ea typeface="A-OTF 新ゴ Pro L" panose="020B0300000000000000" pitchFamily="34" charset="-128"/>
                        </a:rPr>
                        <a:t>英数評定合計</a:t>
                      </a:r>
                      <a:r>
                        <a:rPr lang="en-US" altLang="ja-JP" sz="3600" b="1" kern="100" dirty="0">
                          <a:solidFill>
                            <a:schemeClr val="tx1">
                              <a:lumMod val="50000"/>
                            </a:schemeClr>
                          </a:solidFill>
                          <a:effectLst/>
                          <a:latin typeface="A-OTF 新ゴ Pro L" panose="020B0300000000000000" pitchFamily="34" charset="-128"/>
                          <a:ea typeface="A-OTF 新ゴ Pro L" panose="020B0300000000000000" pitchFamily="34" charset="-128"/>
                        </a:rPr>
                        <a:t>6</a:t>
                      </a:r>
                      <a:r>
                        <a:rPr lang="ja-JP" altLang="en-US" sz="3600" b="1" kern="100" dirty="0">
                          <a:solidFill>
                            <a:schemeClr val="tx1">
                              <a:lumMod val="50000"/>
                            </a:schemeClr>
                          </a:solidFill>
                          <a:effectLst/>
                          <a:latin typeface="A-OTF 新ゴ Pro L" panose="020B0300000000000000" pitchFamily="34" charset="-128"/>
                          <a:ea typeface="A-OTF 新ゴ Pro L" panose="020B0300000000000000" pitchFamily="34" charset="-128"/>
                        </a:rPr>
                        <a:t>以上</a:t>
                      </a:r>
                      <a:endParaRPr lang="ja-JP" sz="3600" b="1"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marL="133350" algn="l">
                        <a:spcAft>
                          <a:spcPts val="0"/>
                        </a:spcAft>
                      </a:pPr>
                      <a:r>
                        <a:rPr lang="ja-JP" altLang="en-US" sz="28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部活で忙しい生徒のために、週２回で積み上げ科目である英語・数学を鍛えるコース</a:t>
                      </a:r>
                      <a:endParaRPr 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tc>
                  <a:txBody>
                    <a:bodyPr/>
                    <a:lstStyle/>
                    <a:p>
                      <a:pPr algn="ctr">
                        <a:spcAft>
                          <a:spcPts val="0"/>
                        </a:spcAft>
                      </a:pP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rPr>
                        <a:t>標準</a:t>
                      </a: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rPr>
                        <a:t>中１　</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rPr>
                        <a:t>19,500</a:t>
                      </a: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rPr>
                        <a:t>円</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rPr>
                        <a:t> </a:t>
                      </a: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rPr>
                        <a:t>中２　</a:t>
                      </a:r>
                      <a:r>
                        <a:rPr lang="en-US" sz="3600" kern="100" dirty="0">
                          <a:solidFill>
                            <a:schemeClr val="tx1">
                              <a:lumMod val="50000"/>
                            </a:schemeClr>
                          </a:solidFill>
                          <a:effectLst/>
                          <a:latin typeface="A-OTF 新ゴ Pro L" panose="020B0300000000000000" pitchFamily="34" charset="-128"/>
                          <a:ea typeface="A-OTF 新ゴ Pro L" panose="020B0300000000000000" pitchFamily="34" charset="-128"/>
                        </a:rPr>
                        <a:t>22,</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rPr>
                        <a:t>550</a:t>
                      </a: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rPr>
                        <a:t>円</a:t>
                      </a: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endParaRPr>
                    </a:p>
                    <a:p>
                      <a:pPr algn="ctr">
                        <a:spcAft>
                          <a:spcPts val="0"/>
                        </a:spcAft>
                      </a:pP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中３　</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25.500</a:t>
                      </a: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円</a:t>
                      </a: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英数</a:t>
                      </a:r>
                      <a:endParaRPr lang="en-US" altLang="ja-JP" sz="32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中１　</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14,500</a:t>
                      </a: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円</a:t>
                      </a: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p>
                      <a:pPr algn="ctr">
                        <a:spcAft>
                          <a:spcPts val="0"/>
                        </a:spcAft>
                      </a:pP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中２　</a:t>
                      </a:r>
                      <a:r>
                        <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16,500</a:t>
                      </a:r>
                      <a:r>
                        <a:rPr lang="ja-JP" altLang="en-US"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rPr>
                        <a:t>円</a:t>
                      </a:r>
                      <a:endParaRPr lang="en-US" altLang="ja-JP" sz="3600" kern="100" dirty="0">
                        <a:solidFill>
                          <a:schemeClr val="tx1">
                            <a:lumMod val="50000"/>
                          </a:schemeClr>
                        </a:solidFill>
                        <a:effectLst/>
                        <a:latin typeface="A-OTF 新ゴ Pro L" panose="020B0300000000000000" pitchFamily="34" charset="-128"/>
                        <a:ea typeface="A-OTF 新ゴ Pro L" panose="020B0300000000000000" pitchFamily="34" charset="-128"/>
                        <a:cs typeface="Times New Roman" panose="02020603050405020304" pitchFamily="18" charset="0"/>
                      </a:endParaRPr>
                    </a:p>
                  </a:txBody>
                  <a:tcPr marL="121917" marR="121917" marT="0" marB="0" anchor="ctr">
                    <a:solidFill>
                      <a:schemeClr val="tx2">
                        <a:lumMod val="20000"/>
                        <a:lumOff val="80000"/>
                      </a:schemeClr>
                    </a:solidFill>
                  </a:tcPr>
                </a:tc>
                <a:extLst>
                  <a:ext uri="{0D108BD9-81ED-4DB2-BD59-A6C34878D82A}">
                    <a16:rowId xmlns:a16="http://schemas.microsoft.com/office/drawing/2014/main" val="1184769924"/>
                  </a:ext>
                </a:extLst>
              </a:tr>
            </a:tbl>
          </a:graphicData>
        </a:graphic>
      </p:graphicFrame>
      <p:sp>
        <p:nvSpPr>
          <p:cNvPr id="8" name="タイトル 19">
            <a:extLst>
              <a:ext uri="{FF2B5EF4-FFF2-40B4-BE49-F238E27FC236}">
                <a16:creationId xmlns:a16="http://schemas.microsoft.com/office/drawing/2014/main" id="{4EB48FD0-84F9-4FF1-B91C-665113B9B329}"/>
              </a:ext>
            </a:extLst>
          </p:cNvPr>
          <p:cNvSpPr txBox="1">
            <a:spLocks/>
          </p:cNvSpPr>
          <p:nvPr/>
        </p:nvSpPr>
        <p:spPr>
          <a:xfrm>
            <a:off x="57007" y="0"/>
            <a:ext cx="21668493" cy="1304669"/>
          </a:xfrm>
          <a:prstGeom prst="rect">
            <a:avLst/>
          </a:prstGeom>
          <a:gradFill flip="none" rotWithShape="1">
            <a:gsLst>
              <a:gs pos="0">
                <a:schemeClr val="tx2">
                  <a:lumMod val="50000"/>
                </a:schemeClr>
              </a:gs>
              <a:gs pos="50000">
                <a:schemeClr val="tx2">
                  <a:lumMod val="75000"/>
                </a:schemeClr>
              </a:gs>
              <a:gs pos="100000">
                <a:schemeClr val="tx2">
                  <a:lumMod val="40000"/>
                  <a:lumOff val="60000"/>
                </a:schemeClr>
              </a:gs>
            </a:gsLst>
            <a:lin ang="2700000" scaled="1"/>
            <a:tileRect/>
          </a:gradFill>
        </p:spPr>
        <p:txBody>
          <a:bodyPr vert="horz" lIns="162556" tIns="81278" rIns="162556" bIns="81278" rtlCol="0" anchor="t">
            <a:normAutofit/>
          </a:bodyPr>
          <a:lst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6400" dirty="0">
                <a:solidFill>
                  <a:schemeClr val="bg1"/>
                </a:solidFill>
                <a:latin typeface="A-OTF 新ゴ Pro H" panose="020B0800000000000000" pitchFamily="34" charset="-128"/>
                <a:ea typeface="A-OTF 新ゴ Pro H" panose="020B0800000000000000" pitchFamily="34" charset="-128"/>
              </a:rPr>
              <a:t>　スタフィーからのインフォメーション</a:t>
            </a:r>
            <a:endParaRPr lang="en-US" altLang="ja-JP" sz="6400" dirty="0">
              <a:solidFill>
                <a:schemeClr val="bg1"/>
              </a:solidFill>
              <a:latin typeface="A-OTF 新ゴ Pro H" panose="020B0800000000000000" pitchFamily="34" charset="-128"/>
              <a:ea typeface="A-OTF 新ゴ Pro H" panose="020B0800000000000000" pitchFamily="34" charset="-128"/>
            </a:endParaRPr>
          </a:p>
        </p:txBody>
      </p:sp>
    </p:spTree>
    <p:extLst>
      <p:ext uri="{BB962C8B-B14F-4D97-AF65-F5344CB8AC3E}">
        <p14:creationId xmlns:p14="http://schemas.microsoft.com/office/powerpoint/2010/main" val="19800257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7BEE05F-DE8B-4CD2-863A-1244F94AC859}"/>
              </a:ext>
            </a:extLst>
          </p:cNvPr>
          <p:cNvSpPr txBox="1"/>
          <p:nvPr/>
        </p:nvSpPr>
        <p:spPr>
          <a:xfrm>
            <a:off x="679074" y="584220"/>
            <a:ext cx="20315990" cy="1323439"/>
          </a:xfrm>
          <a:prstGeom prst="rect">
            <a:avLst/>
          </a:prstGeom>
          <a:noFill/>
        </p:spPr>
        <p:txBody>
          <a:bodyPr wrap="square" rtlCol="0">
            <a:spAutoFit/>
          </a:bodyPr>
          <a:lstStyle/>
          <a:p>
            <a:r>
              <a:rPr kumimoji="1" lang="en-US" altLang="ja-JP" sz="8000" dirty="0">
                <a:latin typeface="HGP創英角ｺﾞｼｯｸUB" panose="020B0900000000000000" pitchFamily="50" charset="-128"/>
                <a:ea typeface="HGP創英角ｺﾞｼｯｸUB" panose="020B0900000000000000" pitchFamily="50" charset="-128"/>
              </a:rPr>
              <a:t>【2024</a:t>
            </a:r>
            <a:r>
              <a:rPr kumimoji="1" lang="ja-JP" altLang="en-US" sz="8000" dirty="0">
                <a:latin typeface="HGP創英角ｺﾞｼｯｸUB" panose="020B0900000000000000" pitchFamily="50" charset="-128"/>
                <a:ea typeface="HGP創英角ｺﾞｼｯｸUB" panose="020B0900000000000000" pitchFamily="50" charset="-128"/>
              </a:rPr>
              <a:t>年</a:t>
            </a:r>
            <a:r>
              <a:rPr kumimoji="1" lang="en-US" altLang="ja-JP" sz="8000" dirty="0">
                <a:latin typeface="HGP創英角ｺﾞｼｯｸUB" panose="020B0900000000000000" pitchFamily="50" charset="-128"/>
                <a:ea typeface="HGP創英角ｺﾞｼｯｸUB" panose="020B0900000000000000" pitchFamily="50" charset="-128"/>
              </a:rPr>
              <a:t>4</a:t>
            </a:r>
            <a:r>
              <a:rPr kumimoji="1" lang="ja-JP" altLang="en-US" sz="8000" dirty="0">
                <a:latin typeface="HGP創英角ｺﾞｼｯｸUB" panose="020B0900000000000000" pitchFamily="50" charset="-128"/>
                <a:ea typeface="HGP創英角ｺﾞｼｯｸUB" panose="020B0900000000000000" pitchFamily="50" charset="-128"/>
              </a:rPr>
              <a:t>月～新学期通常授業時間割予定</a:t>
            </a:r>
            <a:r>
              <a:rPr kumimoji="1" lang="en-US" altLang="ja-JP" sz="8000" dirty="0">
                <a:latin typeface="HGP創英角ｺﾞｼｯｸUB" panose="020B0900000000000000" pitchFamily="50" charset="-128"/>
                <a:ea typeface="HGP創英角ｺﾞｼｯｸUB" panose="020B0900000000000000" pitchFamily="50" charset="-128"/>
              </a:rPr>
              <a:t>】</a:t>
            </a:r>
            <a:endParaRPr kumimoji="1" lang="ja-JP" altLang="en-US" sz="8000" dirty="0">
              <a:latin typeface="HGP創英角ｺﾞｼｯｸUB" panose="020B0900000000000000" pitchFamily="50" charset="-128"/>
              <a:ea typeface="HGP創英角ｺﾞｼｯｸUB" panose="020B0900000000000000" pitchFamily="50" charset="-128"/>
            </a:endParaRPr>
          </a:p>
        </p:txBody>
      </p:sp>
      <p:pic>
        <p:nvPicPr>
          <p:cNvPr id="7" name="図 6">
            <a:extLst>
              <a:ext uri="{FF2B5EF4-FFF2-40B4-BE49-F238E27FC236}">
                <a16:creationId xmlns:a16="http://schemas.microsoft.com/office/drawing/2014/main" id="{7ECB8F89-DADE-8A51-87B9-5B48B245F9B6}"/>
              </a:ext>
            </a:extLst>
          </p:cNvPr>
          <p:cNvPicPr>
            <a:picLocks noChangeAspect="1"/>
          </p:cNvPicPr>
          <p:nvPr/>
        </p:nvPicPr>
        <p:blipFill>
          <a:blip r:embed="rId2"/>
          <a:stretch>
            <a:fillRect/>
          </a:stretch>
        </p:blipFill>
        <p:spPr>
          <a:xfrm>
            <a:off x="746098" y="2102183"/>
            <a:ext cx="20248966" cy="13308802"/>
          </a:xfrm>
          <a:prstGeom prst="rect">
            <a:avLst/>
          </a:prstGeom>
        </p:spPr>
      </p:pic>
    </p:spTree>
    <p:extLst>
      <p:ext uri="{BB962C8B-B14F-4D97-AF65-F5344CB8AC3E}">
        <p14:creationId xmlns:p14="http://schemas.microsoft.com/office/powerpoint/2010/main" val="3221161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62FD726D-6962-3197-2829-CB9E0811A597}"/>
              </a:ext>
            </a:extLst>
          </p:cNvPr>
          <p:cNvSpPr txBox="1"/>
          <p:nvPr/>
        </p:nvSpPr>
        <p:spPr>
          <a:xfrm>
            <a:off x="679074" y="584220"/>
            <a:ext cx="20017589" cy="1323439"/>
          </a:xfrm>
          <a:prstGeom prst="rect">
            <a:avLst/>
          </a:prstGeom>
          <a:noFill/>
        </p:spPr>
        <p:txBody>
          <a:bodyPr wrap="square" rtlCol="0">
            <a:spAutoFit/>
          </a:bodyPr>
          <a:lstStyle/>
          <a:p>
            <a:r>
              <a:rPr kumimoji="1" lang="en-US" altLang="ja-JP" sz="8000" dirty="0">
                <a:latin typeface="HGP創英角ｺﾞｼｯｸUB" panose="020B0900000000000000" pitchFamily="50" charset="-128"/>
                <a:ea typeface="HGP創英角ｺﾞｼｯｸUB" panose="020B0900000000000000" pitchFamily="50" charset="-128"/>
              </a:rPr>
              <a:t>【2024</a:t>
            </a:r>
            <a:r>
              <a:rPr kumimoji="1" lang="ja-JP" altLang="en-US" sz="8000" dirty="0">
                <a:latin typeface="HGP創英角ｺﾞｼｯｸUB" panose="020B0900000000000000" pitchFamily="50" charset="-128"/>
                <a:ea typeface="HGP創英角ｺﾞｼｯｸUB" panose="020B0900000000000000" pitchFamily="50" charset="-128"/>
              </a:rPr>
              <a:t>年</a:t>
            </a:r>
            <a:r>
              <a:rPr kumimoji="1" lang="en-US" altLang="ja-JP" sz="8000" dirty="0">
                <a:latin typeface="HGP創英角ｺﾞｼｯｸUB" panose="020B0900000000000000" pitchFamily="50" charset="-128"/>
                <a:ea typeface="HGP創英角ｺﾞｼｯｸUB" panose="020B0900000000000000" pitchFamily="50" charset="-128"/>
              </a:rPr>
              <a:t>4</a:t>
            </a:r>
            <a:r>
              <a:rPr kumimoji="1" lang="ja-JP" altLang="en-US" sz="8000" dirty="0">
                <a:latin typeface="HGP創英角ｺﾞｼｯｸUB" panose="020B0900000000000000" pitchFamily="50" charset="-128"/>
                <a:ea typeface="HGP創英角ｺﾞｼｯｸUB" panose="020B0900000000000000" pitchFamily="50" charset="-128"/>
              </a:rPr>
              <a:t>月～新年度通常授業時間割予定</a:t>
            </a:r>
            <a:r>
              <a:rPr kumimoji="1" lang="en-US" altLang="ja-JP" sz="8000" dirty="0">
                <a:latin typeface="HGP創英角ｺﾞｼｯｸUB" panose="020B0900000000000000" pitchFamily="50" charset="-128"/>
                <a:ea typeface="HGP創英角ｺﾞｼｯｸUB" panose="020B0900000000000000" pitchFamily="50" charset="-128"/>
              </a:rPr>
              <a:t>】</a:t>
            </a:r>
            <a:endParaRPr kumimoji="1" lang="ja-JP" altLang="en-US" sz="8000" dirty="0">
              <a:latin typeface="HGP創英角ｺﾞｼｯｸUB" panose="020B0900000000000000" pitchFamily="50" charset="-128"/>
              <a:ea typeface="HGP創英角ｺﾞｼｯｸUB" panose="020B0900000000000000" pitchFamily="50" charset="-128"/>
            </a:endParaRPr>
          </a:p>
        </p:txBody>
      </p:sp>
      <p:pic>
        <p:nvPicPr>
          <p:cNvPr id="3" name="図 2">
            <a:extLst>
              <a:ext uri="{FF2B5EF4-FFF2-40B4-BE49-F238E27FC236}">
                <a16:creationId xmlns:a16="http://schemas.microsoft.com/office/drawing/2014/main" id="{9A662326-1EA2-0CC5-24E5-1281AE6F2BD2}"/>
              </a:ext>
            </a:extLst>
          </p:cNvPr>
          <p:cNvPicPr>
            <a:picLocks noChangeAspect="1"/>
          </p:cNvPicPr>
          <p:nvPr/>
        </p:nvPicPr>
        <p:blipFill>
          <a:blip r:embed="rId2"/>
          <a:stretch>
            <a:fillRect/>
          </a:stretch>
        </p:blipFill>
        <p:spPr>
          <a:xfrm>
            <a:off x="679074" y="2074127"/>
            <a:ext cx="20240614" cy="13597653"/>
          </a:xfrm>
          <a:prstGeom prst="rect">
            <a:avLst/>
          </a:prstGeom>
        </p:spPr>
      </p:pic>
    </p:spTree>
    <p:extLst>
      <p:ext uri="{BB962C8B-B14F-4D97-AF65-F5344CB8AC3E}">
        <p14:creationId xmlns:p14="http://schemas.microsoft.com/office/powerpoint/2010/main" val="3107143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B5EAA7D-CA73-11FC-1936-E82187F2B464}"/>
              </a:ext>
            </a:extLst>
          </p:cNvPr>
          <p:cNvSpPr txBox="1"/>
          <p:nvPr/>
        </p:nvSpPr>
        <p:spPr>
          <a:xfrm>
            <a:off x="679074" y="584220"/>
            <a:ext cx="12057211" cy="1323439"/>
          </a:xfrm>
          <a:prstGeom prst="rect">
            <a:avLst/>
          </a:prstGeom>
          <a:noFill/>
        </p:spPr>
        <p:txBody>
          <a:bodyPr wrap="square" rtlCol="0">
            <a:spAutoFit/>
          </a:bodyPr>
          <a:lstStyle/>
          <a:p>
            <a:r>
              <a:rPr kumimoji="1" lang="en-US" altLang="ja-JP" sz="8000" dirty="0">
                <a:latin typeface="HGP創英角ｺﾞｼｯｸUB" panose="020B0900000000000000" pitchFamily="50" charset="-128"/>
                <a:ea typeface="HGP創英角ｺﾞｼｯｸUB" panose="020B0900000000000000" pitchFamily="50" charset="-128"/>
              </a:rPr>
              <a:t>【</a:t>
            </a:r>
            <a:r>
              <a:rPr kumimoji="1" lang="ja-JP" altLang="en-US" sz="8000" dirty="0">
                <a:latin typeface="HGP創英角ｺﾞｼｯｸUB" panose="020B0900000000000000" pitchFamily="50" charset="-128"/>
                <a:ea typeface="HGP創英角ｺﾞｼｯｸUB" panose="020B0900000000000000" pitchFamily="50" charset="-128"/>
              </a:rPr>
              <a:t>フォロータイム時間一覧</a:t>
            </a:r>
            <a:r>
              <a:rPr kumimoji="1" lang="en-US" altLang="ja-JP" sz="8000" dirty="0">
                <a:latin typeface="HGP創英角ｺﾞｼｯｸUB" panose="020B0900000000000000" pitchFamily="50" charset="-128"/>
                <a:ea typeface="HGP創英角ｺﾞｼｯｸUB" panose="020B0900000000000000" pitchFamily="50" charset="-128"/>
              </a:rPr>
              <a:t>】</a:t>
            </a:r>
            <a:endParaRPr kumimoji="1" lang="ja-JP" altLang="en-US" sz="8000" dirty="0">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1E8E822F-9293-AD0C-E13F-30834A743ACC}"/>
              </a:ext>
            </a:extLst>
          </p:cNvPr>
          <p:cNvSpPr txBox="1"/>
          <p:nvPr/>
        </p:nvSpPr>
        <p:spPr>
          <a:xfrm>
            <a:off x="11530361" y="2610025"/>
            <a:ext cx="8896548" cy="3785652"/>
          </a:xfrm>
          <a:prstGeom prst="rect">
            <a:avLst/>
          </a:prstGeom>
          <a:noFill/>
        </p:spPr>
        <p:txBody>
          <a:bodyPr wrap="square" rtlCol="0">
            <a:spAutoFit/>
          </a:bodyPr>
          <a:lstStyle/>
          <a:p>
            <a:r>
              <a:rPr kumimoji="1" lang="ja-JP" altLang="en-US" sz="8000" dirty="0">
                <a:latin typeface="HGP創英角ｺﾞｼｯｸUB" panose="020B0900000000000000" pitchFamily="50" charset="-128"/>
                <a:ea typeface="HGP創英角ｺﾞｼｯｸUB" panose="020B0900000000000000" pitchFamily="50" charset="-128"/>
              </a:rPr>
              <a:t>授業の</a:t>
            </a:r>
            <a:r>
              <a:rPr kumimoji="1" lang="ja-JP" altLang="en-US" sz="8000" dirty="0">
                <a:solidFill>
                  <a:srgbClr val="FF0000"/>
                </a:solidFill>
                <a:latin typeface="HGP創英角ｺﾞｼｯｸUB" panose="020B0900000000000000" pitchFamily="50" charset="-128"/>
                <a:ea typeface="HGP創英角ｺﾞｼｯｸUB" panose="020B0900000000000000" pitchFamily="50" charset="-128"/>
              </a:rPr>
              <a:t>欠席</a:t>
            </a:r>
            <a:r>
              <a:rPr kumimoji="1" lang="ja-JP" altLang="en-US" sz="8000" dirty="0">
                <a:latin typeface="HGP創英角ｺﾞｼｯｸUB" panose="020B0900000000000000" pitchFamily="50" charset="-128"/>
                <a:ea typeface="HGP創英角ｺﾞｼｯｸUB" panose="020B0900000000000000" pitchFamily="50" charset="-128"/>
              </a:rPr>
              <a:t>や、授業での</a:t>
            </a:r>
            <a:r>
              <a:rPr kumimoji="1" lang="ja-JP" altLang="en-US" sz="8000" dirty="0">
                <a:solidFill>
                  <a:srgbClr val="FF0000"/>
                </a:solidFill>
                <a:latin typeface="HGP創英角ｺﾞｼｯｸUB" panose="020B0900000000000000" pitchFamily="50" charset="-128"/>
                <a:ea typeface="HGP創英角ｺﾞｼｯｸUB" panose="020B0900000000000000" pitchFamily="50" charset="-128"/>
              </a:rPr>
              <a:t>不明点</a:t>
            </a:r>
            <a:r>
              <a:rPr kumimoji="1" lang="ja-JP" altLang="en-US" sz="8000" dirty="0">
                <a:latin typeface="HGP創英角ｺﾞｼｯｸUB" panose="020B0900000000000000" pitchFamily="50" charset="-128"/>
                <a:ea typeface="HGP創英角ｺﾞｼｯｸUB" panose="020B0900000000000000" pitchFamily="50" charset="-128"/>
              </a:rPr>
              <a:t>があれば、積極的に活用</a:t>
            </a:r>
            <a:r>
              <a:rPr kumimoji="1" lang="en-US" altLang="ja-JP" sz="8000" dirty="0">
                <a:latin typeface="HGP創英角ｺﾞｼｯｸUB" panose="020B0900000000000000" pitchFamily="50" charset="-128"/>
                <a:ea typeface="HGP創英角ｺﾞｼｯｸUB" panose="020B0900000000000000" pitchFamily="50" charset="-128"/>
              </a:rPr>
              <a:t>OK</a:t>
            </a:r>
            <a:endParaRPr kumimoji="1" lang="ja-JP" altLang="en-US" sz="8000" dirty="0">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652B5116-561E-4487-000D-2AF3DF162B72}"/>
              </a:ext>
            </a:extLst>
          </p:cNvPr>
          <p:cNvSpPr txBox="1"/>
          <p:nvPr/>
        </p:nvSpPr>
        <p:spPr>
          <a:xfrm>
            <a:off x="11530361" y="7023884"/>
            <a:ext cx="8896548" cy="3785652"/>
          </a:xfrm>
          <a:prstGeom prst="rect">
            <a:avLst/>
          </a:prstGeom>
          <a:noFill/>
        </p:spPr>
        <p:txBody>
          <a:bodyPr wrap="square" rtlCol="0">
            <a:spAutoFit/>
          </a:bodyPr>
          <a:lstStyle/>
          <a:p>
            <a:r>
              <a:rPr kumimoji="1" lang="ja-JP" altLang="en-US" sz="8000" dirty="0">
                <a:latin typeface="HGP創英角ｺﾞｼｯｸUB" panose="020B0900000000000000" pitchFamily="50" charset="-128"/>
                <a:ea typeface="HGP創英角ｺﾞｼｯｸUB" panose="020B0900000000000000" pitchFamily="50" charset="-128"/>
              </a:rPr>
              <a:t>毎月一回フォロータイム予約チケットを</a:t>
            </a:r>
            <a:endParaRPr kumimoji="1" lang="en-US" altLang="ja-JP" sz="8000" dirty="0">
              <a:latin typeface="HGP創英角ｺﾞｼｯｸUB" panose="020B0900000000000000" pitchFamily="50" charset="-128"/>
              <a:ea typeface="HGP創英角ｺﾞｼｯｸUB" panose="020B0900000000000000" pitchFamily="50" charset="-128"/>
            </a:endParaRPr>
          </a:p>
          <a:p>
            <a:r>
              <a:rPr kumimoji="1" lang="en-US" altLang="ja-JP" sz="8000" dirty="0">
                <a:solidFill>
                  <a:srgbClr val="FF0000"/>
                </a:solidFill>
                <a:latin typeface="HGP創英角ｺﾞｼｯｸUB" panose="020B0900000000000000" pitchFamily="50" charset="-128"/>
                <a:ea typeface="HGP創英角ｺﾞｼｯｸUB" panose="020B0900000000000000" pitchFamily="50" charset="-128"/>
              </a:rPr>
              <a:t>5</a:t>
            </a:r>
            <a:r>
              <a:rPr kumimoji="1" lang="ja-JP" altLang="en-US" sz="8000" dirty="0">
                <a:solidFill>
                  <a:srgbClr val="FF0000"/>
                </a:solidFill>
                <a:latin typeface="HGP創英角ｺﾞｼｯｸUB" panose="020B0900000000000000" pitchFamily="50" charset="-128"/>
                <a:ea typeface="HGP創英角ｺﾞｼｯｸUB" panose="020B0900000000000000" pitchFamily="50" charset="-128"/>
              </a:rPr>
              <a:t>枚</a:t>
            </a:r>
            <a:r>
              <a:rPr kumimoji="1" lang="ja-JP" altLang="en-US" sz="8000" dirty="0">
                <a:latin typeface="HGP創英角ｺﾞｼｯｸUB" panose="020B0900000000000000" pitchFamily="50" charset="-128"/>
                <a:ea typeface="HGP創英角ｺﾞｼｯｸUB" panose="020B0900000000000000" pitchFamily="50" charset="-128"/>
              </a:rPr>
              <a:t>配布します</a:t>
            </a:r>
          </a:p>
        </p:txBody>
      </p:sp>
      <p:sp>
        <p:nvSpPr>
          <p:cNvPr id="6" name="テキスト ボックス 5">
            <a:extLst>
              <a:ext uri="{FF2B5EF4-FFF2-40B4-BE49-F238E27FC236}">
                <a16:creationId xmlns:a16="http://schemas.microsoft.com/office/drawing/2014/main" id="{5465883C-F60D-3DAE-5EB8-9B66662C4E88}"/>
              </a:ext>
            </a:extLst>
          </p:cNvPr>
          <p:cNvSpPr txBox="1"/>
          <p:nvPr/>
        </p:nvSpPr>
        <p:spPr>
          <a:xfrm>
            <a:off x="11267902" y="11616162"/>
            <a:ext cx="9937884" cy="2554545"/>
          </a:xfrm>
          <a:prstGeom prst="rect">
            <a:avLst/>
          </a:prstGeom>
          <a:noFill/>
        </p:spPr>
        <p:txBody>
          <a:bodyPr wrap="square" rtlCol="0">
            <a:spAutoFit/>
          </a:bodyPr>
          <a:lstStyle/>
          <a:p>
            <a:r>
              <a:rPr kumimoji="1" lang="ja-JP" altLang="en-US" sz="8000" dirty="0">
                <a:latin typeface="HGP創英角ｺﾞｼｯｸUB" panose="020B0900000000000000" pitchFamily="50" charset="-128"/>
                <a:ea typeface="HGP創英角ｺﾞｼｯｸUB" panose="020B0900000000000000" pitchFamily="50" charset="-128"/>
              </a:rPr>
              <a:t>①時間②科目③単元を記入して講師に提出</a:t>
            </a:r>
            <a:endParaRPr kumimoji="1" lang="en-US" altLang="ja-JP" sz="8000" dirty="0">
              <a:latin typeface="HGP創英角ｺﾞｼｯｸUB" panose="020B0900000000000000" pitchFamily="50" charset="-128"/>
              <a:ea typeface="HGP創英角ｺﾞｼｯｸUB" panose="020B0900000000000000" pitchFamily="50" charset="-128"/>
            </a:endParaRPr>
          </a:p>
        </p:txBody>
      </p:sp>
      <p:pic>
        <p:nvPicPr>
          <p:cNvPr id="7" name="図 6">
            <a:extLst>
              <a:ext uri="{FF2B5EF4-FFF2-40B4-BE49-F238E27FC236}">
                <a16:creationId xmlns:a16="http://schemas.microsoft.com/office/drawing/2014/main" id="{0F7354BC-68C5-EEEB-3B2F-D247C99BDA6A}"/>
              </a:ext>
            </a:extLst>
          </p:cNvPr>
          <p:cNvPicPr>
            <a:picLocks noChangeAspect="1"/>
          </p:cNvPicPr>
          <p:nvPr/>
        </p:nvPicPr>
        <p:blipFill>
          <a:blip r:embed="rId2"/>
          <a:stretch>
            <a:fillRect/>
          </a:stretch>
        </p:blipFill>
        <p:spPr>
          <a:xfrm>
            <a:off x="679074" y="2103178"/>
            <a:ext cx="9290116" cy="13249783"/>
          </a:xfrm>
          <a:prstGeom prst="rect">
            <a:avLst/>
          </a:prstGeom>
        </p:spPr>
      </p:pic>
    </p:spTree>
    <p:extLst>
      <p:ext uri="{BB962C8B-B14F-4D97-AF65-F5344CB8AC3E}">
        <p14:creationId xmlns:p14="http://schemas.microsoft.com/office/powerpoint/2010/main" val="1241488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F3AAB3-BA0F-4C3E-BB59-DE30F8C2ABC3}"/>
              </a:ext>
            </a:extLst>
          </p:cNvPr>
          <p:cNvSpPr txBox="1"/>
          <p:nvPr/>
        </p:nvSpPr>
        <p:spPr>
          <a:xfrm>
            <a:off x="2421408" y="576994"/>
            <a:ext cx="18087278" cy="1107996"/>
          </a:xfrm>
          <a:prstGeom prst="rect">
            <a:avLst/>
          </a:prstGeom>
          <a:noFill/>
        </p:spPr>
        <p:txBody>
          <a:bodyPr wrap="square" rtlCol="0">
            <a:spAutoFit/>
          </a:bodyPr>
          <a:lstStyle/>
          <a:p>
            <a:r>
              <a:rPr kumimoji="1" lang="en-US" altLang="ja-JP" sz="6600" dirty="0">
                <a:latin typeface="HGP創英角ｺﾞｼｯｸUB" panose="020B0900000000000000" pitchFamily="50" charset="-128"/>
                <a:ea typeface="HGP創英角ｺﾞｼｯｸUB" panose="020B0900000000000000" pitchFamily="50" charset="-128"/>
              </a:rPr>
              <a:t>【</a:t>
            </a:r>
            <a:r>
              <a:rPr kumimoji="1" lang="ja-JP" altLang="en-US" sz="6600" dirty="0">
                <a:latin typeface="HGP創英角ｺﾞｼｯｸUB" panose="020B0900000000000000" pitchFamily="50" charset="-128"/>
                <a:ea typeface="HGP創英角ｺﾞｼｯｸUB" panose="020B0900000000000000" pitchFamily="50" charset="-128"/>
              </a:rPr>
              <a:t>中央林間の他集団塾　年間費用比較</a:t>
            </a:r>
            <a:r>
              <a:rPr kumimoji="1" lang="en-US" altLang="ja-JP" sz="6600" dirty="0">
                <a:latin typeface="HGP創英角ｺﾞｼｯｸUB" panose="020B0900000000000000" pitchFamily="50" charset="-128"/>
                <a:ea typeface="HGP創英角ｺﾞｼｯｸUB" panose="020B0900000000000000" pitchFamily="50" charset="-128"/>
              </a:rPr>
              <a:t>】(</a:t>
            </a:r>
            <a:r>
              <a:rPr kumimoji="1" lang="ja-JP" altLang="en-US" sz="6600" dirty="0">
                <a:latin typeface="HGP創英角ｺﾞｼｯｸUB" panose="020B0900000000000000" pitchFamily="50" charset="-128"/>
                <a:ea typeface="HGP創英角ｺﾞｼｯｸUB" panose="020B0900000000000000" pitchFamily="50" charset="-128"/>
              </a:rPr>
              <a:t>中２</a:t>
            </a:r>
            <a:r>
              <a:rPr kumimoji="1" lang="en-US" altLang="ja-JP" sz="6600" dirty="0">
                <a:latin typeface="HGP創英角ｺﾞｼｯｸUB" panose="020B0900000000000000" pitchFamily="50" charset="-128"/>
                <a:ea typeface="HGP創英角ｺﾞｼｯｸUB" panose="020B0900000000000000" pitchFamily="50" charset="-128"/>
              </a:rPr>
              <a:t>)</a:t>
            </a:r>
            <a:endParaRPr kumimoji="1" lang="ja-JP" altLang="en-US" sz="6600" dirty="0">
              <a:latin typeface="HGP創英角ｺﾞｼｯｸUB" panose="020B0900000000000000" pitchFamily="50" charset="-128"/>
              <a:ea typeface="HGP創英角ｺﾞｼｯｸUB" panose="020B0900000000000000" pitchFamily="50" charset="-128"/>
            </a:endParaRPr>
          </a:p>
        </p:txBody>
      </p:sp>
      <p:sp>
        <p:nvSpPr>
          <p:cNvPr id="7" name="正方形/長方形 6">
            <a:extLst>
              <a:ext uri="{FF2B5EF4-FFF2-40B4-BE49-F238E27FC236}">
                <a16:creationId xmlns:a16="http://schemas.microsoft.com/office/drawing/2014/main" id="{3DB3EB18-D255-5179-64C5-C2D3FBB85D63}"/>
              </a:ext>
            </a:extLst>
          </p:cNvPr>
          <p:cNvSpPr/>
          <p:nvPr/>
        </p:nvSpPr>
        <p:spPr>
          <a:xfrm>
            <a:off x="6468835" y="9713665"/>
            <a:ext cx="8507186" cy="1938992"/>
          </a:xfrm>
          <a:prstGeom prst="rect">
            <a:avLst/>
          </a:prstGeom>
          <a:noFill/>
        </p:spPr>
        <p:txBody>
          <a:bodyPr wrap="square" lIns="68580" tIns="34290" rIns="68580" bIns="34290">
            <a:spAutoFit/>
          </a:bodyPr>
          <a:lstStyle/>
          <a:p>
            <a:pPr algn="ctr"/>
            <a:r>
              <a:rPr lang="ja-JP" altLang="en-US" sz="4050" dirty="0">
                <a:ln w="0"/>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長く通っていただくには</a:t>
            </a:r>
            <a:endParaRPr lang="en-US" altLang="ja-JP" sz="4050" dirty="0">
              <a:ln w="0"/>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endParaRPr>
          </a:p>
          <a:p>
            <a:pPr algn="ctr"/>
            <a:r>
              <a:rPr lang="ja-JP" altLang="en-US" sz="4050" dirty="0">
                <a:ln w="0"/>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塾費用がいくらかかるかも重要です。</a:t>
            </a:r>
            <a:endParaRPr lang="en-US" altLang="ja-JP" sz="4050" dirty="0">
              <a:ln w="0"/>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endParaRPr>
          </a:p>
          <a:p>
            <a:pPr algn="ctr"/>
            <a:endParaRPr lang="ja-JP" altLang="en-US" sz="4050" dirty="0">
              <a:ln w="0"/>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endParaRPr>
          </a:p>
        </p:txBody>
      </p:sp>
      <p:sp>
        <p:nvSpPr>
          <p:cNvPr id="8" name="正方形/長方形 7">
            <a:extLst>
              <a:ext uri="{FF2B5EF4-FFF2-40B4-BE49-F238E27FC236}">
                <a16:creationId xmlns:a16="http://schemas.microsoft.com/office/drawing/2014/main" id="{F890B2B8-90E2-73C4-8AA6-8C0900D14754}"/>
              </a:ext>
            </a:extLst>
          </p:cNvPr>
          <p:cNvSpPr/>
          <p:nvPr/>
        </p:nvSpPr>
        <p:spPr>
          <a:xfrm>
            <a:off x="2523107" y="10933169"/>
            <a:ext cx="15893143" cy="5124480"/>
          </a:xfrm>
          <a:prstGeom prst="rect">
            <a:avLst/>
          </a:prstGeom>
          <a:noFill/>
        </p:spPr>
        <p:txBody>
          <a:bodyPr wrap="square" lIns="68580" tIns="34290" rIns="68580" bIns="34290">
            <a:spAutoFit/>
          </a:bodyPr>
          <a:lstStyle/>
          <a:p>
            <a:pPr algn="ctr"/>
            <a:r>
              <a:rPr lang="ja-JP" altLang="en-US" sz="9600" b="1" dirty="0">
                <a:ln w="0"/>
                <a:solidFill>
                  <a:srgbClr val="FF00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スタディーフィールドは</a:t>
            </a:r>
            <a:endParaRPr lang="en-US" altLang="ja-JP" sz="9600" b="1" dirty="0">
              <a:ln w="0"/>
              <a:solidFill>
                <a:srgbClr val="FF00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endParaRPr>
          </a:p>
          <a:p>
            <a:pPr algn="ctr"/>
            <a:r>
              <a:rPr lang="ja-JP" altLang="en-US" sz="9600" b="1" dirty="0">
                <a:ln w="0"/>
                <a:solidFill>
                  <a:srgbClr val="FF00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他の塾よりも通いやすい</a:t>
            </a:r>
            <a:endParaRPr lang="en-US" altLang="ja-JP" sz="9600" b="1" dirty="0">
              <a:ln w="0"/>
              <a:solidFill>
                <a:srgbClr val="FF00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endParaRPr>
          </a:p>
          <a:p>
            <a:pPr algn="ctr"/>
            <a:r>
              <a:rPr lang="ja-JP" altLang="en-US" sz="9600" b="1" dirty="0">
                <a:ln w="0"/>
                <a:solidFill>
                  <a:srgbClr val="FF00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rPr>
              <a:t>費用の設定をしてします。</a:t>
            </a:r>
            <a:endParaRPr lang="en-US" altLang="ja-JP" sz="9600" b="1" dirty="0">
              <a:ln w="0"/>
              <a:solidFill>
                <a:srgbClr val="FF0000"/>
              </a:solidFill>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endParaRPr>
          </a:p>
          <a:p>
            <a:pPr algn="ctr"/>
            <a:endParaRPr lang="ja-JP" altLang="en-US" sz="4050" dirty="0">
              <a:ln w="0"/>
              <a:effectLst>
                <a:outerShdw blurRad="38100" dist="19050" dir="2700000" algn="tl" rotWithShape="0">
                  <a:schemeClr val="dk1">
                    <a:alpha val="40000"/>
                  </a:schemeClr>
                </a:outerShdw>
              </a:effectLst>
              <a:latin typeface="HGP創英角ｺﾞｼｯｸUB" panose="020B0900000000000000" pitchFamily="50" charset="-128"/>
              <a:ea typeface="HGP創英角ｺﾞｼｯｸUB" panose="020B0900000000000000" pitchFamily="50" charset="-128"/>
            </a:endParaRPr>
          </a:p>
        </p:txBody>
      </p:sp>
      <p:pic>
        <p:nvPicPr>
          <p:cNvPr id="5" name="図 4">
            <a:extLst>
              <a:ext uri="{FF2B5EF4-FFF2-40B4-BE49-F238E27FC236}">
                <a16:creationId xmlns:a16="http://schemas.microsoft.com/office/drawing/2014/main" id="{46AF124C-AFD0-4D58-FA95-AC4F9418D596}"/>
              </a:ext>
            </a:extLst>
          </p:cNvPr>
          <p:cNvPicPr>
            <a:picLocks noChangeAspect="1"/>
          </p:cNvPicPr>
          <p:nvPr/>
        </p:nvPicPr>
        <p:blipFill>
          <a:blip r:embed="rId2"/>
          <a:stretch>
            <a:fillRect/>
          </a:stretch>
        </p:blipFill>
        <p:spPr>
          <a:xfrm>
            <a:off x="1059615" y="1684990"/>
            <a:ext cx="19449071" cy="7786035"/>
          </a:xfrm>
          <a:prstGeom prst="rect">
            <a:avLst/>
          </a:prstGeom>
        </p:spPr>
      </p:pic>
    </p:spTree>
    <p:extLst>
      <p:ext uri="{BB962C8B-B14F-4D97-AF65-F5344CB8AC3E}">
        <p14:creationId xmlns:p14="http://schemas.microsoft.com/office/powerpoint/2010/main" val="199532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F3AAB3-BA0F-4C3E-BB59-DE30F8C2ABC3}"/>
              </a:ext>
            </a:extLst>
          </p:cNvPr>
          <p:cNvSpPr txBox="1"/>
          <p:nvPr/>
        </p:nvSpPr>
        <p:spPr>
          <a:xfrm>
            <a:off x="512359" y="485306"/>
            <a:ext cx="6318115" cy="646331"/>
          </a:xfrm>
          <a:prstGeom prst="rect">
            <a:avLst/>
          </a:prstGeom>
          <a:noFill/>
        </p:spPr>
        <p:txBody>
          <a:bodyPr wrap="square" rtlCol="0">
            <a:spAutoFit/>
          </a:bodyPr>
          <a:lstStyle/>
          <a:p>
            <a:r>
              <a:rPr kumimoji="1" lang="en-US" altLang="ja-JP" sz="3600" dirty="0">
                <a:latin typeface="HGP創英角ｺﾞｼｯｸUB" panose="020B0900000000000000" pitchFamily="50" charset="-128"/>
                <a:ea typeface="HGP創英角ｺﾞｼｯｸUB" panose="020B0900000000000000" pitchFamily="50" charset="-128"/>
              </a:rPr>
              <a:t>【</a:t>
            </a:r>
            <a:r>
              <a:rPr kumimoji="1" lang="ja-JP" altLang="en-US" sz="3600" dirty="0">
                <a:latin typeface="HGP創英角ｺﾞｼｯｸUB" panose="020B0900000000000000" pitchFamily="50" charset="-128"/>
                <a:ea typeface="HGP創英角ｺﾞｼｯｸUB" panose="020B0900000000000000" pitchFamily="50" charset="-128"/>
              </a:rPr>
              <a:t>ご費用一覧１</a:t>
            </a:r>
            <a:r>
              <a:rPr kumimoji="1" lang="en-US" altLang="ja-JP" sz="3600" dirty="0">
                <a:latin typeface="HGP創英角ｺﾞｼｯｸUB" panose="020B0900000000000000" pitchFamily="50" charset="-128"/>
                <a:ea typeface="HGP創英角ｺﾞｼｯｸUB" panose="020B0900000000000000" pitchFamily="50" charset="-128"/>
              </a:rPr>
              <a:t>】</a:t>
            </a:r>
            <a:endParaRPr kumimoji="1" lang="ja-JP" altLang="en-US" sz="3600" dirty="0">
              <a:latin typeface="HGP創英角ｺﾞｼｯｸUB" panose="020B0900000000000000" pitchFamily="50" charset="-128"/>
              <a:ea typeface="HGP創英角ｺﾞｼｯｸUB" panose="020B0900000000000000" pitchFamily="50" charset="-128"/>
            </a:endParaRPr>
          </a:p>
        </p:txBody>
      </p:sp>
      <p:sp>
        <p:nvSpPr>
          <p:cNvPr id="3" name="テキスト ボックス 2">
            <a:extLst>
              <a:ext uri="{FF2B5EF4-FFF2-40B4-BE49-F238E27FC236}">
                <a16:creationId xmlns:a16="http://schemas.microsoft.com/office/drawing/2014/main" id="{A5293AD3-C84F-4D6E-ABB3-057BE0F1783F}"/>
              </a:ext>
            </a:extLst>
          </p:cNvPr>
          <p:cNvSpPr txBox="1"/>
          <p:nvPr/>
        </p:nvSpPr>
        <p:spPr>
          <a:xfrm>
            <a:off x="512359" y="1674007"/>
            <a:ext cx="3545732" cy="415498"/>
          </a:xfrm>
          <a:prstGeom prst="rect">
            <a:avLst/>
          </a:prstGeom>
          <a:noFill/>
        </p:spPr>
        <p:txBody>
          <a:bodyPr wrap="square" rtlCol="0">
            <a:spAutoFit/>
          </a:bodyPr>
          <a:lstStyle/>
          <a:p>
            <a:r>
              <a:rPr kumimoji="1" lang="ja-JP" altLang="en-US" sz="2100" dirty="0">
                <a:latin typeface="HGP創英角ｺﾞｼｯｸUB" panose="020B0900000000000000" pitchFamily="50" charset="-128"/>
                <a:ea typeface="HGP創英角ｺﾞｼｯｸUB" panose="020B0900000000000000" pitchFamily="50" charset="-128"/>
              </a:rPr>
              <a:t>①入会時のご費用</a:t>
            </a:r>
          </a:p>
        </p:txBody>
      </p:sp>
      <p:sp>
        <p:nvSpPr>
          <p:cNvPr id="5" name="テキスト ボックス 4">
            <a:extLst>
              <a:ext uri="{FF2B5EF4-FFF2-40B4-BE49-F238E27FC236}">
                <a16:creationId xmlns:a16="http://schemas.microsoft.com/office/drawing/2014/main" id="{448B9782-9204-44BA-990E-0543BF8917F2}"/>
              </a:ext>
            </a:extLst>
          </p:cNvPr>
          <p:cNvSpPr txBox="1"/>
          <p:nvPr/>
        </p:nvSpPr>
        <p:spPr>
          <a:xfrm>
            <a:off x="512359" y="2228382"/>
            <a:ext cx="5894962" cy="415498"/>
          </a:xfrm>
          <a:prstGeom prst="rect">
            <a:avLst/>
          </a:prstGeom>
          <a:noFill/>
        </p:spPr>
        <p:txBody>
          <a:bodyPr wrap="square" rtlCol="0">
            <a:spAutoFit/>
          </a:bodyPr>
          <a:lstStyle/>
          <a:p>
            <a:r>
              <a:rPr kumimoji="1" lang="ja-JP" altLang="en-US" sz="2100" dirty="0">
                <a:latin typeface="HGP創英角ｺﾞｼｯｸUB" panose="020B0900000000000000" pitchFamily="50" charset="-128"/>
                <a:ea typeface="HGP創英角ｺﾞｼｯｸUB" panose="020B0900000000000000" pitchFamily="50" charset="-128"/>
              </a:rPr>
              <a:t>小学生　</a:t>
            </a:r>
            <a:r>
              <a:rPr kumimoji="1" lang="en-US" altLang="ja-JP" sz="2100" dirty="0">
                <a:latin typeface="HGP創英角ｺﾞｼｯｸUB" panose="020B0900000000000000" pitchFamily="50" charset="-128"/>
                <a:ea typeface="HGP創英角ｺﾞｼｯｸUB" panose="020B0900000000000000" pitchFamily="50" charset="-128"/>
              </a:rPr>
              <a:t>11000</a:t>
            </a:r>
            <a:r>
              <a:rPr kumimoji="1" lang="ja-JP" altLang="en-US" sz="2100" dirty="0">
                <a:latin typeface="HGP創英角ｺﾞｼｯｸUB" panose="020B0900000000000000" pitchFamily="50" charset="-128"/>
                <a:ea typeface="HGP創英角ｺﾞｼｯｸUB" panose="020B0900000000000000" pitchFamily="50" charset="-128"/>
              </a:rPr>
              <a:t>円　中学生￥</a:t>
            </a:r>
            <a:r>
              <a:rPr kumimoji="1" lang="en-US" altLang="ja-JP" sz="2100" dirty="0">
                <a:latin typeface="HGP創英角ｺﾞｼｯｸUB" panose="020B0900000000000000" pitchFamily="50" charset="-128"/>
                <a:ea typeface="HGP創英角ｺﾞｼｯｸUB" panose="020B0900000000000000" pitchFamily="50" charset="-128"/>
              </a:rPr>
              <a:t>22,000</a:t>
            </a:r>
            <a:endParaRPr kumimoji="1" lang="ja-JP" altLang="en-US" sz="2100" dirty="0">
              <a:latin typeface="HGP創英角ｺﾞｼｯｸUB" panose="020B0900000000000000" pitchFamily="50" charset="-128"/>
              <a:ea typeface="HGP創英角ｺﾞｼｯｸUB" panose="020B0900000000000000" pitchFamily="50" charset="-128"/>
            </a:endParaRPr>
          </a:p>
        </p:txBody>
      </p:sp>
      <p:sp>
        <p:nvSpPr>
          <p:cNvPr id="9" name="テキスト ボックス 8">
            <a:extLst>
              <a:ext uri="{FF2B5EF4-FFF2-40B4-BE49-F238E27FC236}">
                <a16:creationId xmlns:a16="http://schemas.microsoft.com/office/drawing/2014/main" id="{AEA12DD5-280E-4B75-919A-AC43AF1C3149}"/>
              </a:ext>
            </a:extLst>
          </p:cNvPr>
          <p:cNvSpPr txBox="1"/>
          <p:nvPr/>
        </p:nvSpPr>
        <p:spPr>
          <a:xfrm>
            <a:off x="10152307" y="1535821"/>
            <a:ext cx="5503423" cy="969496"/>
          </a:xfrm>
          <a:prstGeom prst="rect">
            <a:avLst/>
          </a:prstGeom>
          <a:noFill/>
        </p:spPr>
        <p:txBody>
          <a:bodyPr wrap="square" rtlCol="0">
            <a:spAutoFit/>
          </a:bodyPr>
          <a:lstStyle/>
          <a:p>
            <a:endParaRPr kumimoji="1" lang="en-US" altLang="ja-JP" sz="2100" dirty="0">
              <a:latin typeface="HGP創英角ｺﾞｼｯｸUB" panose="020B0900000000000000" pitchFamily="50" charset="-128"/>
              <a:ea typeface="HGP創英角ｺﾞｼｯｸUB" panose="020B0900000000000000" pitchFamily="50" charset="-128"/>
            </a:endParaRPr>
          </a:p>
          <a:p>
            <a:r>
              <a:rPr kumimoji="1" lang="ja-JP" altLang="en-US" sz="3600" dirty="0">
                <a:latin typeface="HGP創英角ｺﾞｼｯｸUB" panose="020B0900000000000000" pitchFamily="50" charset="-128"/>
                <a:ea typeface="HGP創英角ｺﾞｼｯｸUB" panose="020B0900000000000000" pitchFamily="50" charset="-128"/>
              </a:rPr>
              <a:t>②月々のご費用</a:t>
            </a:r>
            <a:r>
              <a:rPr kumimoji="1" lang="en-US" altLang="ja-JP" sz="3600" dirty="0">
                <a:latin typeface="HGP創英角ｺﾞｼｯｸUB" panose="020B0900000000000000" pitchFamily="50" charset="-128"/>
                <a:ea typeface="HGP創英角ｺﾞｼｯｸUB" panose="020B0900000000000000" pitchFamily="50" charset="-128"/>
              </a:rPr>
              <a:t>(</a:t>
            </a:r>
            <a:r>
              <a:rPr kumimoji="1" lang="ja-JP" altLang="en-US" sz="3600" dirty="0">
                <a:latin typeface="HGP創英角ｺﾞｼｯｸUB" panose="020B0900000000000000" pitchFamily="50" charset="-128"/>
                <a:ea typeface="HGP創英角ｺﾞｼｯｸUB" panose="020B0900000000000000" pitchFamily="50" charset="-128"/>
              </a:rPr>
              <a:t>小学生</a:t>
            </a:r>
            <a:r>
              <a:rPr kumimoji="1" lang="en-US" altLang="ja-JP" sz="2100" dirty="0">
                <a:latin typeface="HGP創英角ｺﾞｼｯｸUB" panose="020B0900000000000000" pitchFamily="50" charset="-128"/>
                <a:ea typeface="HGP創英角ｺﾞｼｯｸUB" panose="020B0900000000000000" pitchFamily="50" charset="-128"/>
              </a:rPr>
              <a:t>)</a:t>
            </a:r>
            <a:endParaRPr kumimoji="1" lang="ja-JP" altLang="en-US" sz="2100" dirty="0">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2C6E2417-40FB-4C95-8ACD-B56C5BD944A6}"/>
              </a:ext>
            </a:extLst>
          </p:cNvPr>
          <p:cNvSpPr txBox="1"/>
          <p:nvPr/>
        </p:nvSpPr>
        <p:spPr>
          <a:xfrm>
            <a:off x="6830474" y="1052163"/>
            <a:ext cx="5503423" cy="461665"/>
          </a:xfrm>
          <a:prstGeom prst="rect">
            <a:avLst/>
          </a:prstGeom>
          <a:noFill/>
        </p:spPr>
        <p:txBody>
          <a:bodyPr wrap="square" rtlCol="0">
            <a:spAutoFit/>
          </a:bodyPr>
          <a:lstStyle/>
          <a:p>
            <a:r>
              <a:rPr kumimoji="1" lang="en-US" altLang="ja-JP" sz="2400" dirty="0">
                <a:latin typeface="HGP創英角ｺﾞｼｯｸUB" panose="020B0900000000000000" pitchFamily="50" charset="-128"/>
                <a:ea typeface="HGP創英角ｺﾞｼｯｸUB" panose="020B0900000000000000" pitchFamily="50" charset="-128"/>
              </a:rPr>
              <a:t>※</a:t>
            </a:r>
            <a:r>
              <a:rPr kumimoji="1" lang="ja-JP" altLang="en-US" sz="2400" dirty="0">
                <a:latin typeface="HGP創英角ｺﾞｼｯｸUB" panose="020B0900000000000000" pitchFamily="50" charset="-128"/>
                <a:ea typeface="HGP創英角ｺﾞｼｯｸUB" panose="020B0900000000000000" pitchFamily="50" charset="-128"/>
              </a:rPr>
              <a:t>すべて税込価格となっております。</a:t>
            </a:r>
          </a:p>
        </p:txBody>
      </p:sp>
      <p:pic>
        <p:nvPicPr>
          <p:cNvPr id="4" name="図 3">
            <a:extLst>
              <a:ext uri="{FF2B5EF4-FFF2-40B4-BE49-F238E27FC236}">
                <a16:creationId xmlns:a16="http://schemas.microsoft.com/office/drawing/2014/main" id="{F70F934F-7468-4471-8897-8217A760F62C}"/>
              </a:ext>
            </a:extLst>
          </p:cNvPr>
          <p:cNvPicPr>
            <a:picLocks noChangeAspect="1"/>
          </p:cNvPicPr>
          <p:nvPr/>
        </p:nvPicPr>
        <p:blipFill>
          <a:blip r:embed="rId2"/>
          <a:stretch>
            <a:fillRect/>
          </a:stretch>
        </p:blipFill>
        <p:spPr>
          <a:xfrm>
            <a:off x="802888" y="3047687"/>
            <a:ext cx="19967789" cy="12452508"/>
          </a:xfrm>
          <a:prstGeom prst="rect">
            <a:avLst/>
          </a:prstGeom>
        </p:spPr>
      </p:pic>
    </p:spTree>
    <p:extLst>
      <p:ext uri="{BB962C8B-B14F-4D97-AF65-F5344CB8AC3E}">
        <p14:creationId xmlns:p14="http://schemas.microsoft.com/office/powerpoint/2010/main" val="2682273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F3AAB3-BA0F-4C3E-BB59-DE30F8C2ABC3}"/>
              </a:ext>
            </a:extLst>
          </p:cNvPr>
          <p:cNvSpPr txBox="1"/>
          <p:nvPr/>
        </p:nvSpPr>
        <p:spPr>
          <a:xfrm>
            <a:off x="713356" y="465849"/>
            <a:ext cx="6318115" cy="646331"/>
          </a:xfrm>
          <a:prstGeom prst="rect">
            <a:avLst/>
          </a:prstGeom>
          <a:noFill/>
        </p:spPr>
        <p:txBody>
          <a:bodyPr wrap="square" rtlCol="0">
            <a:spAutoFit/>
          </a:bodyPr>
          <a:lstStyle/>
          <a:p>
            <a:r>
              <a:rPr kumimoji="1" lang="en-US" altLang="ja-JP" sz="3600" dirty="0">
                <a:latin typeface="HGP創英角ｺﾞｼｯｸUB" panose="020B0900000000000000" pitchFamily="50" charset="-128"/>
                <a:ea typeface="HGP創英角ｺﾞｼｯｸUB" panose="020B0900000000000000" pitchFamily="50" charset="-128"/>
              </a:rPr>
              <a:t>【</a:t>
            </a:r>
            <a:r>
              <a:rPr kumimoji="1" lang="ja-JP" altLang="en-US" sz="3600" dirty="0">
                <a:latin typeface="HGP創英角ｺﾞｼｯｸUB" panose="020B0900000000000000" pitchFamily="50" charset="-128"/>
                <a:ea typeface="HGP創英角ｺﾞｼｯｸUB" panose="020B0900000000000000" pitchFamily="50" charset="-128"/>
              </a:rPr>
              <a:t>ご費用一覧２</a:t>
            </a:r>
            <a:r>
              <a:rPr kumimoji="1" lang="en-US" altLang="ja-JP" sz="3600" dirty="0">
                <a:latin typeface="HGP創英角ｺﾞｼｯｸUB" panose="020B0900000000000000" pitchFamily="50" charset="-128"/>
                <a:ea typeface="HGP創英角ｺﾞｼｯｸUB" panose="020B0900000000000000" pitchFamily="50" charset="-128"/>
              </a:rPr>
              <a:t>】</a:t>
            </a:r>
            <a:endParaRPr kumimoji="1" lang="ja-JP" altLang="en-US" sz="3600" dirty="0">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2C6E2417-40FB-4C95-8ACD-B56C5BD944A6}"/>
              </a:ext>
            </a:extLst>
          </p:cNvPr>
          <p:cNvSpPr txBox="1"/>
          <p:nvPr/>
        </p:nvSpPr>
        <p:spPr>
          <a:xfrm>
            <a:off x="7763889" y="961830"/>
            <a:ext cx="5503423" cy="461665"/>
          </a:xfrm>
          <a:prstGeom prst="rect">
            <a:avLst/>
          </a:prstGeom>
          <a:noFill/>
        </p:spPr>
        <p:txBody>
          <a:bodyPr wrap="square" rtlCol="0">
            <a:spAutoFit/>
          </a:bodyPr>
          <a:lstStyle/>
          <a:p>
            <a:r>
              <a:rPr kumimoji="1" lang="en-US" altLang="ja-JP" sz="2400" dirty="0">
                <a:latin typeface="HGP創英角ｺﾞｼｯｸUB" panose="020B0900000000000000" pitchFamily="50" charset="-128"/>
                <a:ea typeface="HGP創英角ｺﾞｼｯｸUB" panose="020B0900000000000000" pitchFamily="50" charset="-128"/>
              </a:rPr>
              <a:t>※</a:t>
            </a:r>
            <a:r>
              <a:rPr kumimoji="1" lang="ja-JP" altLang="en-US" sz="2400" dirty="0">
                <a:latin typeface="HGP創英角ｺﾞｼｯｸUB" panose="020B0900000000000000" pitchFamily="50" charset="-128"/>
                <a:ea typeface="HGP創英角ｺﾞｼｯｸUB" panose="020B0900000000000000" pitchFamily="50" charset="-128"/>
              </a:rPr>
              <a:t>すべて税込価格となっております。</a:t>
            </a:r>
          </a:p>
        </p:txBody>
      </p:sp>
      <p:sp>
        <p:nvSpPr>
          <p:cNvPr id="22" name="テキスト ボックス 21">
            <a:extLst>
              <a:ext uri="{FF2B5EF4-FFF2-40B4-BE49-F238E27FC236}">
                <a16:creationId xmlns:a16="http://schemas.microsoft.com/office/drawing/2014/main" id="{F963B8C4-2AC2-4FAC-9BE5-1B7A52021FE2}"/>
              </a:ext>
            </a:extLst>
          </p:cNvPr>
          <p:cNvSpPr txBox="1"/>
          <p:nvPr/>
        </p:nvSpPr>
        <p:spPr>
          <a:xfrm>
            <a:off x="496682" y="1590329"/>
            <a:ext cx="4975698" cy="523220"/>
          </a:xfrm>
          <a:prstGeom prst="rect">
            <a:avLst/>
          </a:prstGeom>
          <a:noFill/>
        </p:spPr>
        <p:txBody>
          <a:bodyPr wrap="square" rtlCol="0">
            <a:spAutoFit/>
          </a:bodyPr>
          <a:lstStyle/>
          <a:p>
            <a:r>
              <a:rPr kumimoji="1" lang="ja-JP" altLang="en-US" sz="2100" dirty="0">
                <a:latin typeface="HGP創英角ｺﾞｼｯｸUB" panose="020B0900000000000000" pitchFamily="50" charset="-128"/>
                <a:ea typeface="HGP創英角ｺﾞｼｯｸUB" panose="020B0900000000000000" pitchFamily="50" charset="-128"/>
              </a:rPr>
              <a:t>■</a:t>
            </a:r>
            <a:r>
              <a:rPr kumimoji="1" lang="ja-JP" altLang="en-US" sz="2800" dirty="0">
                <a:latin typeface="HGP創英角ｺﾞｼｯｸUB" panose="020B0900000000000000" pitchFamily="50" charset="-128"/>
                <a:ea typeface="HGP創英角ｺﾞｼｯｸUB" panose="020B0900000000000000" pitchFamily="50" charset="-128"/>
              </a:rPr>
              <a:t>月々のお費用　中学１年生</a:t>
            </a:r>
            <a:endParaRPr kumimoji="1" lang="ja-JP" altLang="en-US" sz="2100" dirty="0">
              <a:latin typeface="HGP創英角ｺﾞｼｯｸUB" panose="020B0900000000000000" pitchFamily="50" charset="-128"/>
              <a:ea typeface="HGP創英角ｺﾞｼｯｸUB" panose="020B0900000000000000" pitchFamily="50" charset="-128"/>
            </a:endParaRPr>
          </a:p>
        </p:txBody>
      </p:sp>
      <p:pic>
        <p:nvPicPr>
          <p:cNvPr id="4" name="図 3">
            <a:extLst>
              <a:ext uri="{FF2B5EF4-FFF2-40B4-BE49-F238E27FC236}">
                <a16:creationId xmlns:a16="http://schemas.microsoft.com/office/drawing/2014/main" id="{C2910528-DBEE-796D-1734-9722B485EE2A}"/>
              </a:ext>
            </a:extLst>
          </p:cNvPr>
          <p:cNvPicPr>
            <a:picLocks noChangeAspect="1"/>
          </p:cNvPicPr>
          <p:nvPr/>
        </p:nvPicPr>
        <p:blipFill>
          <a:blip r:embed="rId2"/>
          <a:stretch>
            <a:fillRect/>
          </a:stretch>
        </p:blipFill>
        <p:spPr>
          <a:xfrm>
            <a:off x="643929" y="2831087"/>
            <a:ext cx="9656901" cy="10862609"/>
          </a:xfrm>
          <a:prstGeom prst="rect">
            <a:avLst/>
          </a:prstGeom>
        </p:spPr>
      </p:pic>
      <p:pic>
        <p:nvPicPr>
          <p:cNvPr id="5" name="図 4">
            <a:extLst>
              <a:ext uri="{FF2B5EF4-FFF2-40B4-BE49-F238E27FC236}">
                <a16:creationId xmlns:a16="http://schemas.microsoft.com/office/drawing/2014/main" id="{59FAB569-9390-1B76-6298-0EB9594179EF}"/>
              </a:ext>
            </a:extLst>
          </p:cNvPr>
          <p:cNvPicPr>
            <a:picLocks noChangeAspect="1"/>
          </p:cNvPicPr>
          <p:nvPr/>
        </p:nvPicPr>
        <p:blipFill>
          <a:blip r:embed="rId3"/>
          <a:stretch>
            <a:fillRect/>
          </a:stretch>
        </p:blipFill>
        <p:spPr>
          <a:xfrm>
            <a:off x="10708778" y="2831088"/>
            <a:ext cx="9656901" cy="10862609"/>
          </a:xfrm>
          <a:prstGeom prst="rect">
            <a:avLst/>
          </a:prstGeom>
        </p:spPr>
      </p:pic>
    </p:spTree>
    <p:extLst>
      <p:ext uri="{BB962C8B-B14F-4D97-AF65-F5344CB8AC3E}">
        <p14:creationId xmlns:p14="http://schemas.microsoft.com/office/powerpoint/2010/main" val="16082113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F3AAB3-BA0F-4C3E-BB59-DE30F8C2ABC3}"/>
              </a:ext>
            </a:extLst>
          </p:cNvPr>
          <p:cNvSpPr txBox="1"/>
          <p:nvPr/>
        </p:nvSpPr>
        <p:spPr>
          <a:xfrm>
            <a:off x="495641" y="438562"/>
            <a:ext cx="6318115" cy="646331"/>
          </a:xfrm>
          <a:prstGeom prst="rect">
            <a:avLst/>
          </a:prstGeom>
          <a:noFill/>
        </p:spPr>
        <p:txBody>
          <a:bodyPr wrap="square" rtlCol="0">
            <a:spAutoFit/>
          </a:bodyPr>
          <a:lstStyle/>
          <a:p>
            <a:r>
              <a:rPr kumimoji="1" lang="en-US" altLang="ja-JP" sz="3600" dirty="0">
                <a:latin typeface="HGP創英角ｺﾞｼｯｸUB" panose="020B0900000000000000" pitchFamily="50" charset="-128"/>
                <a:ea typeface="HGP創英角ｺﾞｼｯｸUB" panose="020B0900000000000000" pitchFamily="50" charset="-128"/>
              </a:rPr>
              <a:t>【</a:t>
            </a:r>
            <a:r>
              <a:rPr kumimoji="1" lang="ja-JP" altLang="en-US" sz="3600" dirty="0">
                <a:latin typeface="HGP創英角ｺﾞｼｯｸUB" panose="020B0900000000000000" pitchFamily="50" charset="-128"/>
                <a:ea typeface="HGP創英角ｺﾞｼｯｸUB" panose="020B0900000000000000" pitchFamily="50" charset="-128"/>
              </a:rPr>
              <a:t>ご費用一覧</a:t>
            </a:r>
            <a:r>
              <a:rPr kumimoji="1" lang="en-US" altLang="ja-JP" sz="3600" dirty="0">
                <a:latin typeface="HGP創英角ｺﾞｼｯｸUB" panose="020B0900000000000000" pitchFamily="50" charset="-128"/>
                <a:ea typeface="HGP創英角ｺﾞｼｯｸUB" panose="020B0900000000000000" pitchFamily="50" charset="-128"/>
              </a:rPr>
              <a:t>3】</a:t>
            </a:r>
            <a:endParaRPr kumimoji="1" lang="ja-JP" altLang="en-US" sz="3600" dirty="0">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2C6E2417-40FB-4C95-8ACD-B56C5BD944A6}"/>
              </a:ext>
            </a:extLst>
          </p:cNvPr>
          <p:cNvSpPr txBox="1"/>
          <p:nvPr/>
        </p:nvSpPr>
        <p:spPr>
          <a:xfrm>
            <a:off x="7458388" y="480367"/>
            <a:ext cx="5503423" cy="461665"/>
          </a:xfrm>
          <a:prstGeom prst="rect">
            <a:avLst/>
          </a:prstGeom>
          <a:noFill/>
        </p:spPr>
        <p:txBody>
          <a:bodyPr wrap="square" rtlCol="0">
            <a:spAutoFit/>
          </a:bodyPr>
          <a:lstStyle/>
          <a:p>
            <a:r>
              <a:rPr kumimoji="1" lang="en-US" altLang="ja-JP" sz="2400" dirty="0">
                <a:latin typeface="HGP創英角ｺﾞｼｯｸUB" panose="020B0900000000000000" pitchFamily="50" charset="-128"/>
                <a:ea typeface="HGP創英角ｺﾞｼｯｸUB" panose="020B0900000000000000" pitchFamily="50" charset="-128"/>
              </a:rPr>
              <a:t>※</a:t>
            </a:r>
            <a:r>
              <a:rPr kumimoji="1" lang="ja-JP" altLang="en-US" sz="2400" dirty="0">
                <a:latin typeface="HGP創英角ｺﾞｼｯｸUB" panose="020B0900000000000000" pitchFamily="50" charset="-128"/>
                <a:ea typeface="HGP創英角ｺﾞｼｯｸUB" panose="020B0900000000000000" pitchFamily="50" charset="-128"/>
              </a:rPr>
              <a:t>すべて税込価格となっております。</a:t>
            </a:r>
          </a:p>
        </p:txBody>
      </p:sp>
      <p:sp>
        <p:nvSpPr>
          <p:cNvPr id="22" name="テキスト ボックス 21">
            <a:extLst>
              <a:ext uri="{FF2B5EF4-FFF2-40B4-BE49-F238E27FC236}">
                <a16:creationId xmlns:a16="http://schemas.microsoft.com/office/drawing/2014/main" id="{F963B8C4-2AC2-4FAC-9BE5-1B7A52021FE2}"/>
              </a:ext>
            </a:extLst>
          </p:cNvPr>
          <p:cNvSpPr txBox="1"/>
          <p:nvPr/>
        </p:nvSpPr>
        <p:spPr>
          <a:xfrm>
            <a:off x="7293429" y="1166217"/>
            <a:ext cx="6923314" cy="646331"/>
          </a:xfrm>
          <a:prstGeom prst="rect">
            <a:avLst/>
          </a:prstGeom>
          <a:noFill/>
        </p:spPr>
        <p:txBody>
          <a:bodyPr wrap="square" rtlCol="0">
            <a:spAutoFit/>
          </a:bodyPr>
          <a:lstStyle/>
          <a:p>
            <a:r>
              <a:rPr kumimoji="1" lang="ja-JP" altLang="en-US" sz="3600" dirty="0">
                <a:latin typeface="HGP創英角ｺﾞｼｯｸUB" panose="020B0900000000000000" pitchFamily="50" charset="-128"/>
                <a:ea typeface="HGP創英角ｺﾞｼｯｸUB" panose="020B0900000000000000" pitchFamily="50" charset="-128"/>
              </a:rPr>
              <a:t>■月々のお費用　中学</a:t>
            </a:r>
            <a:r>
              <a:rPr kumimoji="1" lang="en-US" altLang="ja-JP" sz="3600" dirty="0">
                <a:latin typeface="HGP創英角ｺﾞｼｯｸUB" panose="020B0900000000000000" pitchFamily="50" charset="-128"/>
                <a:ea typeface="HGP創英角ｺﾞｼｯｸUB" panose="020B0900000000000000" pitchFamily="50" charset="-128"/>
              </a:rPr>
              <a:t>2</a:t>
            </a:r>
            <a:r>
              <a:rPr kumimoji="1" lang="ja-JP" altLang="en-US" sz="3600" dirty="0">
                <a:latin typeface="HGP創英角ｺﾞｼｯｸUB" panose="020B0900000000000000" pitchFamily="50" charset="-128"/>
                <a:ea typeface="HGP創英角ｺﾞｼｯｸUB" panose="020B0900000000000000" pitchFamily="50" charset="-128"/>
              </a:rPr>
              <a:t>年生</a:t>
            </a:r>
          </a:p>
        </p:txBody>
      </p:sp>
      <p:pic>
        <p:nvPicPr>
          <p:cNvPr id="4" name="図 3">
            <a:extLst>
              <a:ext uri="{FF2B5EF4-FFF2-40B4-BE49-F238E27FC236}">
                <a16:creationId xmlns:a16="http://schemas.microsoft.com/office/drawing/2014/main" id="{DB4E3600-B386-00BC-839E-66988B223B2E}"/>
              </a:ext>
            </a:extLst>
          </p:cNvPr>
          <p:cNvPicPr>
            <a:picLocks noChangeAspect="1"/>
          </p:cNvPicPr>
          <p:nvPr/>
        </p:nvPicPr>
        <p:blipFill>
          <a:blip r:embed="rId2"/>
          <a:stretch>
            <a:fillRect/>
          </a:stretch>
        </p:blipFill>
        <p:spPr>
          <a:xfrm>
            <a:off x="475175" y="2252546"/>
            <a:ext cx="20570829" cy="13180742"/>
          </a:xfrm>
          <a:prstGeom prst="rect">
            <a:avLst/>
          </a:prstGeom>
        </p:spPr>
      </p:pic>
    </p:spTree>
    <p:extLst>
      <p:ext uri="{BB962C8B-B14F-4D97-AF65-F5344CB8AC3E}">
        <p14:creationId xmlns:p14="http://schemas.microsoft.com/office/powerpoint/2010/main" val="3598384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F3AAB3-BA0F-4C3E-BB59-DE30F8C2ABC3}"/>
              </a:ext>
            </a:extLst>
          </p:cNvPr>
          <p:cNvSpPr txBox="1"/>
          <p:nvPr/>
        </p:nvSpPr>
        <p:spPr>
          <a:xfrm>
            <a:off x="551284" y="512199"/>
            <a:ext cx="6318115" cy="646331"/>
          </a:xfrm>
          <a:prstGeom prst="rect">
            <a:avLst/>
          </a:prstGeom>
          <a:noFill/>
        </p:spPr>
        <p:txBody>
          <a:bodyPr wrap="square" rtlCol="0">
            <a:spAutoFit/>
          </a:bodyPr>
          <a:lstStyle/>
          <a:p>
            <a:r>
              <a:rPr kumimoji="1" lang="en-US" altLang="ja-JP" sz="3600" dirty="0">
                <a:latin typeface="HGP創英角ｺﾞｼｯｸUB" panose="020B0900000000000000" pitchFamily="50" charset="-128"/>
                <a:ea typeface="HGP創英角ｺﾞｼｯｸUB" panose="020B0900000000000000" pitchFamily="50" charset="-128"/>
              </a:rPr>
              <a:t>【</a:t>
            </a:r>
            <a:r>
              <a:rPr kumimoji="1" lang="ja-JP" altLang="en-US" sz="3600" dirty="0">
                <a:latin typeface="HGP創英角ｺﾞｼｯｸUB" panose="020B0900000000000000" pitchFamily="50" charset="-128"/>
                <a:ea typeface="HGP創英角ｺﾞｼｯｸUB" panose="020B0900000000000000" pitchFamily="50" charset="-128"/>
              </a:rPr>
              <a:t>ご費用一覧</a:t>
            </a:r>
            <a:r>
              <a:rPr kumimoji="1" lang="en-US" altLang="ja-JP" sz="3600" dirty="0">
                <a:latin typeface="HGP創英角ｺﾞｼｯｸUB" panose="020B0900000000000000" pitchFamily="50" charset="-128"/>
                <a:ea typeface="HGP創英角ｺﾞｼｯｸUB" panose="020B0900000000000000" pitchFamily="50" charset="-128"/>
              </a:rPr>
              <a:t>4】</a:t>
            </a:r>
            <a:endParaRPr kumimoji="1" lang="ja-JP" altLang="en-US" sz="3600" dirty="0">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2C6E2417-40FB-4C95-8ACD-B56C5BD944A6}"/>
              </a:ext>
            </a:extLst>
          </p:cNvPr>
          <p:cNvSpPr txBox="1"/>
          <p:nvPr/>
        </p:nvSpPr>
        <p:spPr>
          <a:xfrm>
            <a:off x="7502630" y="544713"/>
            <a:ext cx="5503423" cy="461665"/>
          </a:xfrm>
          <a:prstGeom prst="rect">
            <a:avLst/>
          </a:prstGeom>
          <a:noFill/>
        </p:spPr>
        <p:txBody>
          <a:bodyPr wrap="square" rtlCol="0">
            <a:spAutoFit/>
          </a:bodyPr>
          <a:lstStyle/>
          <a:p>
            <a:r>
              <a:rPr kumimoji="1" lang="en-US" altLang="ja-JP" sz="2400" dirty="0">
                <a:latin typeface="HGP創英角ｺﾞｼｯｸUB" panose="020B0900000000000000" pitchFamily="50" charset="-128"/>
                <a:ea typeface="HGP創英角ｺﾞｼｯｸUB" panose="020B0900000000000000" pitchFamily="50" charset="-128"/>
              </a:rPr>
              <a:t>※</a:t>
            </a:r>
            <a:r>
              <a:rPr kumimoji="1" lang="ja-JP" altLang="en-US" sz="2400" dirty="0">
                <a:latin typeface="HGP創英角ｺﾞｼｯｸUB" panose="020B0900000000000000" pitchFamily="50" charset="-128"/>
                <a:ea typeface="HGP創英角ｺﾞｼｯｸUB" panose="020B0900000000000000" pitchFamily="50" charset="-128"/>
              </a:rPr>
              <a:t>すべて税込価格となっております。</a:t>
            </a:r>
          </a:p>
        </p:txBody>
      </p:sp>
      <p:sp>
        <p:nvSpPr>
          <p:cNvPr id="22" name="テキスト ボックス 21">
            <a:extLst>
              <a:ext uri="{FF2B5EF4-FFF2-40B4-BE49-F238E27FC236}">
                <a16:creationId xmlns:a16="http://schemas.microsoft.com/office/drawing/2014/main" id="{F963B8C4-2AC2-4FAC-9BE5-1B7A52021FE2}"/>
              </a:ext>
            </a:extLst>
          </p:cNvPr>
          <p:cNvSpPr txBox="1"/>
          <p:nvPr/>
        </p:nvSpPr>
        <p:spPr>
          <a:xfrm>
            <a:off x="6444343" y="1132660"/>
            <a:ext cx="7619999" cy="830997"/>
          </a:xfrm>
          <a:prstGeom prst="rect">
            <a:avLst/>
          </a:prstGeom>
          <a:noFill/>
        </p:spPr>
        <p:txBody>
          <a:bodyPr wrap="square" rtlCol="0">
            <a:spAutoFit/>
          </a:bodyPr>
          <a:lstStyle/>
          <a:p>
            <a:r>
              <a:rPr kumimoji="1" lang="ja-JP" altLang="en-US" sz="3200" dirty="0">
                <a:latin typeface="HGP創英角ｺﾞｼｯｸUB" panose="020B0900000000000000" pitchFamily="50" charset="-128"/>
                <a:ea typeface="HGP創英角ｺﾞｼｯｸUB" panose="020B0900000000000000" pitchFamily="50" charset="-128"/>
              </a:rPr>
              <a:t>■</a:t>
            </a:r>
            <a:r>
              <a:rPr kumimoji="1" lang="ja-JP" altLang="en-US" sz="4800" dirty="0">
                <a:latin typeface="HGP創英角ｺﾞｼｯｸUB" panose="020B0900000000000000" pitchFamily="50" charset="-128"/>
                <a:ea typeface="HGP創英角ｺﾞｼｯｸUB" panose="020B0900000000000000" pitchFamily="50" charset="-128"/>
              </a:rPr>
              <a:t>月々のお費用　中学</a:t>
            </a:r>
            <a:r>
              <a:rPr kumimoji="1" lang="en-US" altLang="ja-JP" sz="4800" dirty="0">
                <a:latin typeface="HGP創英角ｺﾞｼｯｸUB" panose="020B0900000000000000" pitchFamily="50" charset="-128"/>
                <a:ea typeface="HGP創英角ｺﾞｼｯｸUB" panose="020B0900000000000000" pitchFamily="50" charset="-128"/>
              </a:rPr>
              <a:t>3</a:t>
            </a:r>
            <a:r>
              <a:rPr kumimoji="1" lang="ja-JP" altLang="en-US" sz="4800" dirty="0">
                <a:latin typeface="HGP創英角ｺﾞｼｯｸUB" panose="020B0900000000000000" pitchFamily="50" charset="-128"/>
                <a:ea typeface="HGP創英角ｺﾞｼｯｸUB" panose="020B0900000000000000" pitchFamily="50" charset="-128"/>
              </a:rPr>
              <a:t>年生</a:t>
            </a:r>
            <a:endParaRPr kumimoji="1" lang="ja-JP" altLang="en-US" sz="3200" dirty="0">
              <a:latin typeface="HGP創英角ｺﾞｼｯｸUB" panose="020B0900000000000000" pitchFamily="50" charset="-128"/>
              <a:ea typeface="HGP創英角ｺﾞｼｯｸUB" panose="020B0900000000000000" pitchFamily="50" charset="-128"/>
            </a:endParaRPr>
          </a:p>
        </p:txBody>
      </p:sp>
      <p:pic>
        <p:nvPicPr>
          <p:cNvPr id="7" name="図 6">
            <a:extLst>
              <a:ext uri="{FF2B5EF4-FFF2-40B4-BE49-F238E27FC236}">
                <a16:creationId xmlns:a16="http://schemas.microsoft.com/office/drawing/2014/main" id="{68FF87FD-E857-EB70-92B9-3B81B641346F}"/>
              </a:ext>
            </a:extLst>
          </p:cNvPr>
          <p:cNvPicPr>
            <a:picLocks noChangeAspect="1"/>
          </p:cNvPicPr>
          <p:nvPr/>
        </p:nvPicPr>
        <p:blipFill>
          <a:blip r:embed="rId2"/>
          <a:stretch>
            <a:fillRect/>
          </a:stretch>
        </p:blipFill>
        <p:spPr>
          <a:xfrm>
            <a:off x="551285" y="3612995"/>
            <a:ext cx="9685536" cy="11294946"/>
          </a:xfrm>
          <a:prstGeom prst="rect">
            <a:avLst/>
          </a:prstGeom>
        </p:spPr>
      </p:pic>
      <p:pic>
        <p:nvPicPr>
          <p:cNvPr id="8" name="図 7">
            <a:extLst>
              <a:ext uri="{FF2B5EF4-FFF2-40B4-BE49-F238E27FC236}">
                <a16:creationId xmlns:a16="http://schemas.microsoft.com/office/drawing/2014/main" id="{E2BF1B6D-CC71-A276-B7BC-985CF094A270}"/>
              </a:ext>
            </a:extLst>
          </p:cNvPr>
          <p:cNvPicPr>
            <a:picLocks noChangeAspect="1"/>
          </p:cNvPicPr>
          <p:nvPr/>
        </p:nvPicPr>
        <p:blipFill>
          <a:blip r:embed="rId3"/>
          <a:stretch>
            <a:fillRect/>
          </a:stretch>
        </p:blipFill>
        <p:spPr>
          <a:xfrm>
            <a:off x="10482146" y="3612995"/>
            <a:ext cx="10392937" cy="11294946"/>
          </a:xfrm>
          <a:prstGeom prst="rect">
            <a:avLst/>
          </a:prstGeom>
        </p:spPr>
      </p:pic>
    </p:spTree>
    <p:extLst>
      <p:ext uri="{BB962C8B-B14F-4D97-AF65-F5344CB8AC3E}">
        <p14:creationId xmlns:p14="http://schemas.microsoft.com/office/powerpoint/2010/main" val="13042228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タイトル 19">
            <a:extLst>
              <a:ext uri="{FF2B5EF4-FFF2-40B4-BE49-F238E27FC236}">
                <a16:creationId xmlns:a16="http://schemas.microsoft.com/office/drawing/2014/main" id="{D4CB5D06-96BE-4692-8E6E-BA1EA1F12BF8}"/>
              </a:ext>
            </a:extLst>
          </p:cNvPr>
          <p:cNvSpPr txBox="1">
            <a:spLocks/>
          </p:cNvSpPr>
          <p:nvPr/>
        </p:nvSpPr>
        <p:spPr>
          <a:xfrm>
            <a:off x="0" y="420076"/>
            <a:ext cx="21668493" cy="1757067"/>
          </a:xfrm>
          <a:prstGeom prst="rect">
            <a:avLst/>
          </a:prstGeom>
          <a:gradFill flip="none" rotWithShape="1">
            <a:gsLst>
              <a:gs pos="0">
                <a:schemeClr val="accent1"/>
              </a:gs>
              <a:gs pos="50000">
                <a:schemeClr val="tx2">
                  <a:lumMod val="75000"/>
                </a:schemeClr>
              </a:gs>
              <a:gs pos="100000">
                <a:schemeClr val="tx2">
                  <a:lumMod val="60000"/>
                  <a:lumOff val="40000"/>
                </a:schemeClr>
              </a:gs>
            </a:gsLst>
            <a:lin ang="2700000" scaled="1"/>
            <a:tileRect/>
          </a:gradFill>
        </p:spPr>
        <p:txBody>
          <a:bodyPr vert="horz" lIns="162556" tIns="81278" rIns="162556" bIns="81278" rtlCol="0" anchor="t">
            <a:normAutofit fontScale="47500" lnSpcReduction="20000"/>
          </a:bodyPr>
          <a:lst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6400" dirty="0">
                <a:solidFill>
                  <a:schemeClr val="bg1"/>
                </a:solidFill>
                <a:latin typeface="A-OTF 新ゴ Pro H" panose="020B0800000000000000" pitchFamily="34" charset="-128"/>
                <a:ea typeface="A-OTF 新ゴ Pro H" panose="020B0800000000000000" pitchFamily="34" charset="-128"/>
              </a:rPr>
              <a:t>　</a:t>
            </a:r>
            <a:r>
              <a:rPr lang="ja-JP" altLang="en-US" sz="17777" dirty="0">
                <a:solidFill>
                  <a:schemeClr val="bg1"/>
                </a:solidFill>
                <a:latin typeface="A-OTF 新ゴ Pro H" panose="020B0800000000000000" pitchFamily="34" charset="-128"/>
                <a:ea typeface="A-OTF 新ゴ Pro H" panose="020B0800000000000000" pitchFamily="34" charset="-128"/>
              </a:rPr>
              <a:t>スタディーフィールド　～春期入会特典～</a:t>
            </a:r>
            <a:endParaRPr lang="ja-JP" altLang="en-US" sz="6400" dirty="0">
              <a:solidFill>
                <a:schemeClr val="bg1"/>
              </a:solidFill>
              <a:latin typeface="A-OTF 新ゴ Pro H" panose="020B0800000000000000" pitchFamily="34" charset="-128"/>
              <a:ea typeface="A-OTF 新ゴ Pro H" panose="020B0800000000000000" pitchFamily="34" charset="-128"/>
            </a:endParaRPr>
          </a:p>
        </p:txBody>
      </p:sp>
      <p:sp>
        <p:nvSpPr>
          <p:cNvPr id="2" name="正方形/長方形 1">
            <a:extLst>
              <a:ext uri="{FF2B5EF4-FFF2-40B4-BE49-F238E27FC236}">
                <a16:creationId xmlns:a16="http://schemas.microsoft.com/office/drawing/2014/main" id="{A692FD18-AFEC-261B-FE17-2BFCBC44D58D}"/>
              </a:ext>
            </a:extLst>
          </p:cNvPr>
          <p:cNvSpPr/>
          <p:nvPr/>
        </p:nvSpPr>
        <p:spPr>
          <a:xfrm>
            <a:off x="1510496" y="2622451"/>
            <a:ext cx="18647499" cy="2800767"/>
          </a:xfrm>
          <a:prstGeom prst="rect">
            <a:avLst/>
          </a:prstGeom>
          <a:noFill/>
        </p:spPr>
        <p:txBody>
          <a:bodyPr wrap="square" lIns="91440" tIns="45720" rIns="91440" bIns="45720">
            <a:spAutoFit/>
          </a:bodyPr>
          <a:lstStyle/>
          <a:p>
            <a:pPr algn="ctr"/>
            <a:r>
              <a:rPr lang="ja-JP" altLang="en-US" sz="8800" b="1" dirty="0">
                <a:ln w="0"/>
                <a:solidFill>
                  <a:srgbClr val="FF00FF"/>
                </a:solidFill>
                <a:effectLst>
                  <a:outerShdw blurRad="38100" dist="19050" dir="2700000" algn="tl" rotWithShape="0">
                    <a:schemeClr val="dk1">
                      <a:alpha val="40000"/>
                    </a:schemeClr>
                  </a:outerShdw>
                </a:effectLst>
                <a:ea typeface="A-OTF 新ゴ Pro H" panose="020B0800000000000000" pitchFamily="34" charset="-128"/>
              </a:rPr>
              <a:t>春期講習会期間</a:t>
            </a:r>
            <a:r>
              <a:rPr lang="en-US" altLang="ja-JP" sz="8800" b="1" dirty="0">
                <a:ln w="0"/>
                <a:solidFill>
                  <a:srgbClr val="FF00FF"/>
                </a:solidFill>
                <a:effectLst>
                  <a:outerShdw blurRad="38100" dist="19050" dir="2700000" algn="tl" rotWithShape="0">
                    <a:schemeClr val="dk1">
                      <a:alpha val="40000"/>
                    </a:schemeClr>
                  </a:outerShdw>
                </a:effectLst>
                <a:ea typeface="A-OTF 新ゴ Pro H" panose="020B0800000000000000" pitchFamily="34" charset="-128"/>
              </a:rPr>
              <a:t>(</a:t>
            </a:r>
            <a:r>
              <a:rPr lang="ja-JP" altLang="en-US" sz="8800" b="1" dirty="0">
                <a:ln w="0"/>
                <a:solidFill>
                  <a:srgbClr val="FF00FF"/>
                </a:solidFill>
                <a:effectLst>
                  <a:outerShdw blurRad="38100" dist="19050" dir="2700000" algn="tl" rotWithShape="0">
                    <a:schemeClr val="dk1">
                      <a:alpha val="40000"/>
                    </a:schemeClr>
                  </a:outerShdw>
                </a:effectLst>
                <a:ea typeface="A-OTF 新ゴ Pro H" panose="020B0800000000000000" pitchFamily="34" charset="-128"/>
              </a:rPr>
              <a:t>３月３１日</a:t>
            </a:r>
            <a:r>
              <a:rPr lang="en-US" altLang="ja-JP" sz="8800" b="1" dirty="0">
                <a:ln w="0"/>
                <a:solidFill>
                  <a:srgbClr val="FF00FF"/>
                </a:solidFill>
                <a:effectLst>
                  <a:outerShdw blurRad="38100" dist="19050" dir="2700000" algn="tl" rotWithShape="0">
                    <a:schemeClr val="dk1">
                      <a:alpha val="40000"/>
                    </a:schemeClr>
                  </a:outerShdw>
                </a:effectLst>
                <a:ea typeface="A-OTF 新ゴ Pro H" panose="020B0800000000000000" pitchFamily="34" charset="-128"/>
              </a:rPr>
              <a:t>)</a:t>
            </a:r>
            <a:r>
              <a:rPr lang="ja-JP" altLang="en-US" sz="8800" b="1" dirty="0">
                <a:ln w="0"/>
                <a:solidFill>
                  <a:srgbClr val="FF00FF"/>
                </a:solidFill>
                <a:effectLst>
                  <a:outerShdw blurRad="38100" dist="19050" dir="2700000" algn="tl" rotWithShape="0">
                    <a:schemeClr val="dk1">
                      <a:alpha val="40000"/>
                    </a:schemeClr>
                  </a:outerShdw>
                </a:effectLst>
                <a:ea typeface="A-OTF 新ゴ Pro H" panose="020B0800000000000000" pitchFamily="34" charset="-128"/>
              </a:rPr>
              <a:t>までに</a:t>
            </a:r>
            <a:endParaRPr lang="en-US" altLang="ja-JP" sz="8800" b="1" dirty="0">
              <a:ln w="0"/>
              <a:solidFill>
                <a:srgbClr val="FF00FF"/>
              </a:solidFill>
              <a:effectLst>
                <a:outerShdw blurRad="38100" dist="19050" dir="2700000" algn="tl" rotWithShape="0">
                  <a:schemeClr val="dk1">
                    <a:alpha val="40000"/>
                  </a:schemeClr>
                </a:outerShdw>
              </a:effectLst>
              <a:ea typeface="A-OTF 新ゴ Pro H" panose="020B0800000000000000" pitchFamily="34" charset="-128"/>
            </a:endParaRPr>
          </a:p>
          <a:p>
            <a:pPr algn="ctr"/>
            <a:r>
              <a:rPr lang="ja-JP" altLang="en-US" sz="8800" b="1" dirty="0">
                <a:ln w="0"/>
                <a:solidFill>
                  <a:srgbClr val="FF00FF"/>
                </a:solidFill>
                <a:effectLst>
                  <a:outerShdw blurRad="38100" dist="19050" dir="2700000" algn="tl" rotWithShape="0">
                    <a:schemeClr val="dk1">
                      <a:alpha val="40000"/>
                    </a:schemeClr>
                  </a:outerShdw>
                </a:effectLst>
                <a:ea typeface="A-OTF 新ゴ Pro H" panose="020B0800000000000000" pitchFamily="34" charset="-128"/>
              </a:rPr>
              <a:t> ご入会を決めていただいた方は </a:t>
            </a:r>
            <a:endParaRPr lang="en-US" altLang="ja-JP" sz="8800" b="1" dirty="0">
              <a:ln w="0"/>
              <a:solidFill>
                <a:srgbClr val="FF00FF"/>
              </a:solidFill>
              <a:effectLst>
                <a:outerShdw blurRad="38100" dist="19050" dir="2700000" algn="tl" rotWithShape="0">
                  <a:schemeClr val="dk1">
                    <a:alpha val="40000"/>
                  </a:schemeClr>
                </a:outerShdw>
              </a:effectLst>
              <a:ea typeface="A-OTF 新ゴ Pro H" panose="020B0800000000000000" pitchFamily="34" charset="-128"/>
            </a:endParaRPr>
          </a:p>
        </p:txBody>
      </p:sp>
      <p:sp>
        <p:nvSpPr>
          <p:cNvPr id="4" name="正方形/長方形 3">
            <a:extLst>
              <a:ext uri="{FF2B5EF4-FFF2-40B4-BE49-F238E27FC236}">
                <a16:creationId xmlns:a16="http://schemas.microsoft.com/office/drawing/2014/main" id="{876EDFE5-9AC3-4A10-463F-E398251BB0B9}"/>
              </a:ext>
            </a:extLst>
          </p:cNvPr>
          <p:cNvSpPr/>
          <p:nvPr/>
        </p:nvSpPr>
        <p:spPr>
          <a:xfrm>
            <a:off x="200723" y="6685028"/>
            <a:ext cx="20941990" cy="9356408"/>
          </a:xfrm>
          <a:prstGeom prst="rect">
            <a:avLst/>
          </a:prstGeom>
          <a:noFill/>
        </p:spPr>
        <p:txBody>
          <a:bodyPr wrap="square" lIns="91440" tIns="45720" rIns="91440" bIns="45720">
            <a:spAutoFit/>
          </a:bodyPr>
          <a:lstStyle/>
          <a:p>
            <a:r>
              <a:rPr lang="ja-JP" altLang="en-US" sz="11500" b="0" cap="none" spc="0" dirty="0">
                <a:ln w="0"/>
                <a:solidFill>
                  <a:schemeClr val="tx1"/>
                </a:solidFill>
                <a:effectLst>
                  <a:outerShdw blurRad="38100" dist="19050" dir="2700000" algn="tl" rotWithShape="0">
                    <a:schemeClr val="dk1">
                      <a:alpha val="40000"/>
                    </a:schemeClr>
                  </a:outerShdw>
                </a:effectLst>
              </a:rPr>
              <a:t>①春期講習会　費用</a:t>
            </a:r>
            <a:r>
              <a:rPr lang="ja-JP" altLang="en-US" sz="11500" b="0" cap="none" spc="0" dirty="0">
                <a:ln w="0"/>
                <a:solidFill>
                  <a:srgbClr val="FF0000"/>
                </a:solidFill>
                <a:effectLst>
                  <a:outerShdw blurRad="38100" dist="19050" dir="2700000" algn="tl" rotWithShape="0">
                    <a:schemeClr val="dk1">
                      <a:alpha val="40000"/>
                    </a:schemeClr>
                  </a:outerShdw>
                </a:effectLst>
              </a:rPr>
              <a:t>無料</a:t>
            </a:r>
            <a:endParaRPr lang="en-US" altLang="ja-JP" sz="11500" b="0" cap="none" spc="0" dirty="0">
              <a:ln w="0"/>
              <a:solidFill>
                <a:srgbClr val="FF0000"/>
              </a:solidFill>
              <a:effectLst>
                <a:outerShdw blurRad="38100" dist="19050" dir="2700000" algn="tl" rotWithShape="0">
                  <a:schemeClr val="dk1">
                    <a:alpha val="40000"/>
                  </a:schemeClr>
                </a:outerShdw>
              </a:effectLst>
            </a:endParaRPr>
          </a:p>
          <a:p>
            <a:r>
              <a:rPr lang="ja-JP" altLang="en-US" sz="11500" b="0" cap="none" spc="0" dirty="0">
                <a:ln w="0"/>
                <a:solidFill>
                  <a:schemeClr val="tx1"/>
                </a:solidFill>
                <a:effectLst>
                  <a:outerShdw blurRad="38100" dist="19050" dir="2700000" algn="tl" rotWithShape="0">
                    <a:schemeClr val="dk1">
                      <a:alpha val="40000"/>
                    </a:schemeClr>
                  </a:outerShdw>
                </a:effectLst>
              </a:rPr>
              <a:t>　</a:t>
            </a:r>
            <a:r>
              <a:rPr lang="en-US" altLang="ja-JP" sz="11500" b="0" cap="none" spc="0" dirty="0">
                <a:ln w="0"/>
                <a:solidFill>
                  <a:schemeClr val="tx1"/>
                </a:solidFill>
                <a:effectLst>
                  <a:outerShdw blurRad="38100" dist="19050" dir="2700000" algn="tl" rotWithShape="0">
                    <a:schemeClr val="dk1">
                      <a:alpha val="40000"/>
                    </a:schemeClr>
                  </a:outerShdw>
                </a:effectLst>
              </a:rPr>
              <a:t>(</a:t>
            </a:r>
            <a:r>
              <a:rPr lang="ja-JP" altLang="en-US" sz="11500" b="0" cap="none" spc="0" dirty="0">
                <a:ln w="0"/>
                <a:solidFill>
                  <a:schemeClr val="tx1"/>
                </a:solidFill>
                <a:effectLst>
                  <a:outerShdw blurRad="38100" dist="19050" dir="2700000" algn="tl" rotWithShape="0">
                    <a:schemeClr val="dk1">
                      <a:alpha val="40000"/>
                    </a:schemeClr>
                  </a:outerShdw>
                </a:effectLst>
              </a:rPr>
              <a:t>塾生は講習会費用無料です</a:t>
            </a:r>
            <a:r>
              <a:rPr lang="en-US" altLang="ja-JP" sz="11500" b="0" cap="none" spc="0" dirty="0">
                <a:ln w="0"/>
                <a:solidFill>
                  <a:schemeClr val="tx1"/>
                </a:solidFill>
                <a:effectLst>
                  <a:outerShdw blurRad="38100" dist="19050" dir="2700000" algn="tl" rotWithShape="0">
                    <a:schemeClr val="dk1">
                      <a:alpha val="40000"/>
                    </a:schemeClr>
                  </a:outerShdw>
                </a:effectLst>
              </a:rPr>
              <a:t>)</a:t>
            </a:r>
          </a:p>
          <a:p>
            <a:r>
              <a:rPr lang="ja-JP" altLang="en-US" sz="11500" dirty="0">
                <a:ln w="0"/>
                <a:effectLst>
                  <a:outerShdw blurRad="38100" dist="19050" dir="2700000" algn="tl" rotWithShape="0">
                    <a:schemeClr val="dk1">
                      <a:alpha val="40000"/>
                    </a:schemeClr>
                  </a:outerShdw>
                </a:effectLst>
              </a:rPr>
              <a:t>②入会金　　　</a:t>
            </a:r>
            <a:r>
              <a:rPr lang="ja-JP" altLang="en-US" sz="8000" dirty="0">
                <a:ln w="0"/>
                <a:effectLst>
                  <a:outerShdw blurRad="38100" dist="19050" dir="2700000" algn="tl" rotWithShape="0">
                    <a:schemeClr val="dk1">
                      <a:alpha val="40000"/>
                    </a:schemeClr>
                  </a:outerShdw>
                </a:effectLst>
              </a:rPr>
              <a:t>中学生２２０００円</a:t>
            </a:r>
            <a:endParaRPr lang="en-US" altLang="ja-JP" sz="8000" dirty="0">
              <a:ln w="0"/>
              <a:effectLst>
                <a:outerShdw blurRad="38100" dist="19050" dir="2700000" algn="tl" rotWithShape="0">
                  <a:schemeClr val="dk1">
                    <a:alpha val="40000"/>
                  </a:schemeClr>
                </a:outerShdw>
              </a:effectLst>
            </a:endParaRPr>
          </a:p>
          <a:p>
            <a:r>
              <a:rPr lang="ja-JP" altLang="en-US" sz="8000" b="0" cap="none" spc="0" dirty="0">
                <a:ln w="0"/>
                <a:solidFill>
                  <a:schemeClr val="tx1"/>
                </a:solidFill>
                <a:effectLst>
                  <a:outerShdw blurRad="38100" dist="19050" dir="2700000" algn="tl" rotWithShape="0">
                    <a:schemeClr val="dk1">
                      <a:alpha val="40000"/>
                    </a:schemeClr>
                  </a:outerShdw>
                </a:effectLst>
              </a:rPr>
              <a:t>　　　　　　　　　　小学生１１０００円　　　</a:t>
            </a:r>
            <a:endParaRPr lang="en-US" altLang="ja-JP" sz="8000" b="0" cap="none" spc="0" dirty="0">
              <a:ln w="0"/>
              <a:solidFill>
                <a:schemeClr val="tx1"/>
              </a:solidFill>
              <a:effectLst>
                <a:outerShdw blurRad="38100" dist="19050" dir="2700000" algn="tl" rotWithShape="0">
                  <a:schemeClr val="dk1">
                    <a:alpha val="40000"/>
                  </a:schemeClr>
                </a:outerShdw>
              </a:effectLst>
            </a:endParaRPr>
          </a:p>
          <a:p>
            <a:r>
              <a:rPr lang="ja-JP" altLang="en-US" sz="11500" dirty="0">
                <a:ln w="0"/>
                <a:effectLst>
                  <a:outerShdw blurRad="38100" dist="19050" dir="2700000" algn="tl" rotWithShape="0">
                    <a:schemeClr val="dk1">
                      <a:alpha val="40000"/>
                    </a:schemeClr>
                  </a:outerShdw>
                </a:effectLst>
              </a:rPr>
              <a:t>　　　　　　</a:t>
            </a:r>
            <a:r>
              <a:rPr lang="ja-JP" altLang="en-US" sz="11500" dirty="0">
                <a:ln w="0"/>
                <a:solidFill>
                  <a:srgbClr val="FF0000"/>
                </a:solidFill>
                <a:effectLst>
                  <a:outerShdw blurRad="38100" dist="19050" dir="2700000" algn="tl" rotWithShape="0">
                    <a:schemeClr val="dk1">
                      <a:alpha val="40000"/>
                    </a:schemeClr>
                  </a:outerShdw>
                </a:effectLst>
              </a:rPr>
              <a:t>無料</a:t>
            </a:r>
            <a:endParaRPr lang="en-US" altLang="ja-JP" sz="11500" b="0" cap="none" spc="0" dirty="0">
              <a:ln w="0"/>
              <a:solidFill>
                <a:srgbClr val="FF0000"/>
              </a:solidFill>
              <a:effectLst>
                <a:outerShdw blurRad="38100" dist="19050" dir="2700000" algn="tl" rotWithShape="0">
                  <a:schemeClr val="dk1">
                    <a:alpha val="40000"/>
                  </a:schemeClr>
                </a:outerShdw>
              </a:effectLst>
            </a:endParaRPr>
          </a:p>
          <a:p>
            <a:pPr algn="ctr"/>
            <a:endParaRPr lang="ja-JP" alt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11124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1"/>
          <p:cNvSpPr txBox="1">
            <a:spLocks noChangeArrowheads="1"/>
          </p:cNvSpPr>
          <p:nvPr/>
        </p:nvSpPr>
        <p:spPr bwMode="auto">
          <a:xfrm>
            <a:off x="2991486" y="3879722"/>
            <a:ext cx="18247303" cy="2499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5644" dirty="0">
                <a:latin typeface="ＤＦＧ超極太明朝体" panose="02020E00010101010101" pitchFamily="18" charset="-128"/>
                <a:ea typeface="ＤＦＧ超極太明朝体" panose="02020E00010101010101" pitchFamily="18" charset="-128"/>
              </a:rPr>
              <a:t>「</a:t>
            </a:r>
            <a:r>
              <a:rPr lang="ja-JP" altLang="en-US" sz="15644" dirty="0">
                <a:solidFill>
                  <a:srgbClr val="FF0000"/>
                </a:solidFill>
                <a:latin typeface="ＤＦＧ超極太明朝体" panose="02020E00010101010101" pitchFamily="18" charset="-128"/>
                <a:ea typeface="ＤＦＧ超極太明朝体" panose="02020E00010101010101" pitchFamily="18" charset="-128"/>
              </a:rPr>
              <a:t>勉強</a:t>
            </a:r>
            <a:r>
              <a:rPr lang="ja-JP" altLang="en-US" sz="15644" dirty="0">
                <a:latin typeface="ＤＦＧ超極太明朝体" panose="02020E00010101010101" pitchFamily="18" charset="-128"/>
                <a:ea typeface="ＤＦＧ超極太明朝体" panose="02020E00010101010101" pitchFamily="18" charset="-128"/>
              </a:rPr>
              <a:t>」が私たちに</a:t>
            </a:r>
            <a:endParaRPr lang="en-US" altLang="ja-JP" sz="15644" dirty="0">
              <a:latin typeface="ＤＦＧ超極太明朝体" panose="02020E00010101010101" pitchFamily="18" charset="-128"/>
              <a:ea typeface="ＤＦＧ超極太明朝体" panose="02020E00010101010101" pitchFamily="18" charset="-128"/>
            </a:endParaRPr>
          </a:p>
        </p:txBody>
      </p:sp>
      <p:sp>
        <p:nvSpPr>
          <p:cNvPr id="4" name="テキスト ボックス 1"/>
          <p:cNvSpPr txBox="1">
            <a:spLocks noChangeArrowheads="1"/>
          </p:cNvSpPr>
          <p:nvPr/>
        </p:nvSpPr>
        <p:spPr bwMode="auto">
          <a:xfrm>
            <a:off x="2302997" y="7445277"/>
            <a:ext cx="24268182" cy="2499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5644" dirty="0">
                <a:latin typeface="ＤＦＧ極太明朝体" panose="02020C00000000000000" pitchFamily="18" charset="-128"/>
                <a:ea typeface="ＤＦＧ極太明朝体" panose="02020C00000000000000" pitchFamily="18" charset="-128"/>
              </a:rPr>
              <a:t>与えてくれるものは・・・</a:t>
            </a:r>
            <a:endParaRPr lang="en-US" altLang="ja-JP" sz="15644" dirty="0">
              <a:latin typeface="ＤＦＧ極太明朝体" panose="02020C00000000000000" pitchFamily="18" charset="-128"/>
              <a:ea typeface="ＤＦＧ極太明朝体" panose="02020C00000000000000" pitchFamily="18" charset="-128"/>
            </a:endParaRPr>
          </a:p>
        </p:txBody>
      </p:sp>
    </p:spTree>
    <p:extLst>
      <p:ext uri="{BB962C8B-B14F-4D97-AF65-F5344CB8AC3E}">
        <p14:creationId xmlns:p14="http://schemas.microsoft.com/office/powerpoint/2010/main" val="6477893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0" fill="hold"/>
                                        <p:tgtEl>
                                          <p:spTgt spid="3"/>
                                        </p:tgtEl>
                                        <p:attrNameLst>
                                          <p:attrName>ppt_x</p:attrName>
                                        </p:attrNameLst>
                                      </p:cBhvr>
                                      <p:tavLst>
                                        <p:tav tm="0">
                                          <p:val>
                                            <p:strVal val="#ppt_x"/>
                                          </p:val>
                                        </p:tav>
                                        <p:tav tm="100000">
                                          <p:val>
                                            <p:strVal val="#ppt_x"/>
                                          </p:val>
                                        </p:tav>
                                      </p:tavLst>
                                    </p:anim>
                                    <p:anim calcmode="lin" valueType="num">
                                      <p:cBhvr additive="base">
                                        <p:cTn id="8" dur="3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ppt_x"/>
                                          </p:val>
                                        </p:tav>
                                        <p:tav tm="100000">
                                          <p:val>
                                            <p:strVal val="#ppt_x"/>
                                          </p:val>
                                        </p:tav>
                                      </p:tavLst>
                                    </p:anim>
                                    <p:anim calcmode="lin" valueType="num">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4" name="グループ化 12"/>
          <p:cNvGrpSpPr>
            <a:grpSpLocks/>
          </p:cNvGrpSpPr>
          <p:nvPr/>
        </p:nvGrpSpPr>
        <p:grpSpPr bwMode="auto">
          <a:xfrm>
            <a:off x="7593475" y="6250330"/>
            <a:ext cx="6487190" cy="3755345"/>
            <a:chOff x="3203575" y="2636838"/>
            <a:chExt cx="2736850" cy="1584325"/>
          </a:xfrm>
        </p:grpSpPr>
        <p:sp>
          <p:nvSpPr>
            <p:cNvPr id="54287" name="テキスト ボックス 1"/>
            <p:cNvSpPr txBox="1">
              <a:spLocks noChangeArrowheads="1"/>
            </p:cNvSpPr>
            <p:nvPr/>
          </p:nvSpPr>
          <p:spPr bwMode="auto">
            <a:xfrm>
              <a:off x="3454400" y="2695576"/>
              <a:ext cx="2129752" cy="12700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962">
                  <a:solidFill>
                    <a:srgbClr val="FF0000"/>
                  </a:solidFill>
                  <a:latin typeface="HGP創英角ｺﾞｼｯｸUB" panose="020B0900000000000000" pitchFamily="50" charset="-128"/>
                  <a:ea typeface="HGP創英角ｺﾞｼｯｸUB" panose="020B0900000000000000" pitchFamily="50" charset="-128"/>
                </a:rPr>
                <a:t>勉強</a:t>
              </a:r>
              <a:endParaRPr lang="en-US" altLang="ja-JP" sz="18962">
                <a:solidFill>
                  <a:srgbClr val="FF0000"/>
                </a:solidFill>
                <a:latin typeface="HGP創英角ｺﾞｼｯｸUB" panose="020B0900000000000000" pitchFamily="50" charset="-128"/>
                <a:ea typeface="HGP創英角ｺﾞｼｯｸUB" panose="020B0900000000000000" pitchFamily="50" charset="-128"/>
              </a:endParaRPr>
            </a:p>
          </p:txBody>
        </p:sp>
        <p:sp>
          <p:nvSpPr>
            <p:cNvPr id="54288" name="円/楕円 2"/>
            <p:cNvSpPr>
              <a:spLocks noChangeArrowheads="1"/>
            </p:cNvSpPr>
            <p:nvPr/>
          </p:nvSpPr>
          <p:spPr bwMode="auto">
            <a:xfrm>
              <a:off x="3203575" y="2636838"/>
              <a:ext cx="2736850" cy="1584325"/>
            </a:xfrm>
            <a:prstGeom prst="ellipse">
              <a:avLst/>
            </a:prstGeom>
            <a:noFill/>
            <a:ln w="889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4267"/>
            </a:p>
          </p:txBody>
        </p:sp>
      </p:grpSp>
      <p:sp>
        <p:nvSpPr>
          <p:cNvPr id="55301" name="テキスト ボックス 4"/>
          <p:cNvSpPr txBox="1">
            <a:spLocks noChangeArrowheads="1"/>
          </p:cNvSpPr>
          <p:nvPr/>
        </p:nvSpPr>
        <p:spPr bwMode="auto">
          <a:xfrm>
            <a:off x="2644361" y="3766550"/>
            <a:ext cx="8561959"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リーダーシップ</a:t>
            </a:r>
            <a:endParaRPr lang="en-US" altLang="ja-JP" sz="11377" dirty="0">
              <a:latin typeface="HGP創英角ｺﾞｼｯｸUB" panose="020B0900000000000000" pitchFamily="50" charset="-128"/>
              <a:ea typeface="HGP創英角ｺﾞｼｯｸUB" panose="020B0900000000000000" pitchFamily="50" charset="-128"/>
            </a:endParaRPr>
          </a:p>
        </p:txBody>
      </p:sp>
      <p:sp>
        <p:nvSpPr>
          <p:cNvPr id="55302" name="テキスト ボックス 5"/>
          <p:cNvSpPr txBox="1">
            <a:spLocks noChangeArrowheads="1"/>
          </p:cNvSpPr>
          <p:nvPr/>
        </p:nvSpPr>
        <p:spPr bwMode="auto">
          <a:xfrm>
            <a:off x="1245630" y="6765098"/>
            <a:ext cx="4560864"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忍耐力</a:t>
            </a:r>
            <a:endParaRPr lang="en-US" altLang="ja-JP" sz="11377" dirty="0">
              <a:latin typeface="HGP創英角ｺﾞｼｯｸUB" panose="020B0900000000000000" pitchFamily="50" charset="-128"/>
              <a:ea typeface="HGP創英角ｺﾞｼｯｸUB" panose="020B0900000000000000" pitchFamily="50" charset="-128"/>
            </a:endParaRPr>
          </a:p>
        </p:txBody>
      </p:sp>
      <p:sp>
        <p:nvSpPr>
          <p:cNvPr id="55303" name="テキスト ボックス 6"/>
          <p:cNvSpPr txBox="1">
            <a:spLocks noChangeArrowheads="1"/>
          </p:cNvSpPr>
          <p:nvPr/>
        </p:nvSpPr>
        <p:spPr bwMode="auto">
          <a:xfrm>
            <a:off x="843944" y="10109605"/>
            <a:ext cx="8937062"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多様性受容力</a:t>
            </a:r>
            <a:endParaRPr lang="en-US" altLang="ja-JP" sz="11377" dirty="0">
              <a:latin typeface="HGP創英角ｺﾞｼｯｸUB" panose="020B0900000000000000" pitchFamily="50" charset="-128"/>
              <a:ea typeface="HGP創英角ｺﾞｼｯｸUB" panose="020B0900000000000000" pitchFamily="50" charset="-128"/>
            </a:endParaRPr>
          </a:p>
        </p:txBody>
      </p:sp>
      <p:sp>
        <p:nvSpPr>
          <p:cNvPr id="55304" name="テキスト ボックス 7"/>
          <p:cNvSpPr txBox="1">
            <a:spLocks noChangeArrowheads="1"/>
          </p:cNvSpPr>
          <p:nvPr/>
        </p:nvSpPr>
        <p:spPr bwMode="auto">
          <a:xfrm>
            <a:off x="2302997" y="1255119"/>
            <a:ext cx="7478329"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課題解決力</a:t>
            </a:r>
            <a:endParaRPr lang="en-US" altLang="ja-JP" sz="11377" dirty="0">
              <a:latin typeface="HGP創英角ｺﾞｼｯｸUB" panose="020B0900000000000000" pitchFamily="50" charset="-128"/>
              <a:ea typeface="HGP創英角ｺﾞｼｯｸUB" panose="020B0900000000000000" pitchFamily="50" charset="-128"/>
            </a:endParaRPr>
          </a:p>
        </p:txBody>
      </p:sp>
      <p:sp>
        <p:nvSpPr>
          <p:cNvPr id="55305" name="テキスト ボックス 8"/>
          <p:cNvSpPr txBox="1">
            <a:spLocks noChangeArrowheads="1"/>
          </p:cNvSpPr>
          <p:nvPr/>
        </p:nvSpPr>
        <p:spPr bwMode="auto">
          <a:xfrm>
            <a:off x="14863341" y="6722570"/>
            <a:ext cx="4560864"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集中力</a:t>
            </a:r>
            <a:endParaRPr lang="en-US" altLang="ja-JP" sz="11377" dirty="0">
              <a:latin typeface="HGP創英角ｺﾞｼｯｸUB" panose="020B0900000000000000" pitchFamily="50" charset="-128"/>
              <a:ea typeface="HGP創英角ｺﾞｼｯｸUB" panose="020B0900000000000000" pitchFamily="50" charset="-128"/>
            </a:endParaRPr>
          </a:p>
        </p:txBody>
      </p:sp>
      <p:sp>
        <p:nvSpPr>
          <p:cNvPr id="55306" name="テキスト ボックス 9"/>
          <p:cNvSpPr txBox="1">
            <a:spLocks noChangeArrowheads="1"/>
          </p:cNvSpPr>
          <p:nvPr/>
        </p:nvSpPr>
        <p:spPr bwMode="auto">
          <a:xfrm>
            <a:off x="12933344" y="3748019"/>
            <a:ext cx="4560864"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創造性</a:t>
            </a:r>
            <a:endParaRPr lang="en-US" altLang="ja-JP" sz="11377" dirty="0">
              <a:latin typeface="HGP創英角ｺﾞｼｯｸUB" panose="020B0900000000000000" pitchFamily="50" charset="-128"/>
              <a:ea typeface="HGP創英角ｺﾞｼｯｸUB" panose="020B0900000000000000" pitchFamily="50" charset="-128"/>
            </a:endParaRPr>
          </a:p>
        </p:txBody>
      </p:sp>
      <p:sp>
        <p:nvSpPr>
          <p:cNvPr id="55307" name="テキスト ボックス 10"/>
          <p:cNvSpPr txBox="1">
            <a:spLocks noChangeArrowheads="1"/>
          </p:cNvSpPr>
          <p:nvPr/>
        </p:nvSpPr>
        <p:spPr bwMode="auto">
          <a:xfrm>
            <a:off x="11339715" y="12672812"/>
            <a:ext cx="9082936"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チャレンジ精神</a:t>
            </a:r>
            <a:endParaRPr lang="en-US" altLang="ja-JP" sz="11377" dirty="0">
              <a:latin typeface="HGP創英角ｺﾞｼｯｸUB" panose="020B0900000000000000" pitchFamily="50" charset="-128"/>
              <a:ea typeface="HGP創英角ｺﾞｼｯｸUB" panose="020B0900000000000000" pitchFamily="50" charset="-128"/>
            </a:endParaRPr>
          </a:p>
        </p:txBody>
      </p:sp>
      <p:sp>
        <p:nvSpPr>
          <p:cNvPr id="14" name="テキスト ボックス 7"/>
          <p:cNvSpPr txBox="1">
            <a:spLocks noChangeArrowheads="1"/>
          </p:cNvSpPr>
          <p:nvPr/>
        </p:nvSpPr>
        <p:spPr bwMode="auto">
          <a:xfrm>
            <a:off x="2369065" y="12621035"/>
            <a:ext cx="7478329"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自己肯定感</a:t>
            </a:r>
            <a:endParaRPr lang="en-US" altLang="ja-JP" sz="11377" dirty="0">
              <a:latin typeface="HGP創英角ｺﾞｼｯｸUB" panose="020B0900000000000000" pitchFamily="50" charset="-128"/>
              <a:ea typeface="HGP創英角ｺﾞｼｯｸUB" panose="020B0900000000000000" pitchFamily="50" charset="-128"/>
            </a:endParaRPr>
          </a:p>
        </p:txBody>
      </p:sp>
      <p:sp>
        <p:nvSpPr>
          <p:cNvPr id="15" name="テキスト ボックス 4"/>
          <p:cNvSpPr txBox="1">
            <a:spLocks noChangeArrowheads="1"/>
          </p:cNvSpPr>
          <p:nvPr/>
        </p:nvSpPr>
        <p:spPr bwMode="auto">
          <a:xfrm>
            <a:off x="13907574" y="9697120"/>
            <a:ext cx="3102131"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感性</a:t>
            </a:r>
            <a:endParaRPr lang="en-US" altLang="ja-JP" sz="11377" dirty="0">
              <a:latin typeface="HGP創英角ｺﾞｼｯｸUB" panose="020B0900000000000000" pitchFamily="50" charset="-128"/>
              <a:ea typeface="HGP創英角ｺﾞｼｯｸUB" panose="020B0900000000000000" pitchFamily="50" charset="-128"/>
            </a:endParaRPr>
          </a:p>
        </p:txBody>
      </p:sp>
      <p:sp>
        <p:nvSpPr>
          <p:cNvPr id="16" name="テキスト ボックス 7"/>
          <p:cNvSpPr txBox="1">
            <a:spLocks noChangeArrowheads="1"/>
          </p:cNvSpPr>
          <p:nvPr/>
        </p:nvSpPr>
        <p:spPr bwMode="auto">
          <a:xfrm>
            <a:off x="12468203" y="1129061"/>
            <a:ext cx="5392823" cy="1843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1377" dirty="0">
                <a:latin typeface="HGP創英角ｺﾞｼｯｸUB" panose="020B0900000000000000" pitchFamily="50" charset="-128"/>
                <a:ea typeface="HGP創英角ｺﾞｼｯｸUB" panose="020B0900000000000000" pitchFamily="50" charset="-128"/>
              </a:rPr>
              <a:t>思いやり</a:t>
            </a:r>
            <a:endParaRPr lang="en-US" altLang="ja-JP" sz="11377"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6305051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5307"/>
                                        </p:tgtEl>
                                        <p:attrNameLst>
                                          <p:attrName>style.visibility</p:attrName>
                                        </p:attrNameLst>
                                      </p:cBhvr>
                                      <p:to>
                                        <p:strVal val="visible"/>
                                      </p:to>
                                    </p:set>
                                    <p:anim calcmode="lin" valueType="num">
                                      <p:cBhvr additive="base">
                                        <p:cTn id="7" dur="2000" fill="hold"/>
                                        <p:tgtEl>
                                          <p:spTgt spid="55307"/>
                                        </p:tgtEl>
                                        <p:attrNameLst>
                                          <p:attrName>ppt_x</p:attrName>
                                        </p:attrNameLst>
                                      </p:cBhvr>
                                      <p:tavLst>
                                        <p:tav tm="0">
                                          <p:val>
                                            <p:strVal val="#ppt_x"/>
                                          </p:val>
                                        </p:tav>
                                        <p:tav tm="100000">
                                          <p:val>
                                            <p:strVal val="#ppt_x"/>
                                          </p:val>
                                        </p:tav>
                                      </p:tavLst>
                                    </p:anim>
                                    <p:anim calcmode="lin" valueType="num">
                                      <p:cBhvr additive="base">
                                        <p:cTn id="8" dur="2000" fill="hold"/>
                                        <p:tgtEl>
                                          <p:spTgt spid="55307"/>
                                        </p:tgtEl>
                                        <p:attrNameLst>
                                          <p:attrName>ppt_y</p:attrName>
                                        </p:attrNameLst>
                                      </p:cBhvr>
                                      <p:tavLst>
                                        <p:tav tm="0">
                                          <p:val>
                                            <p:strVal val="0-#ppt_h/2"/>
                                          </p:val>
                                        </p:tav>
                                        <p:tav tm="100000">
                                          <p:val>
                                            <p:strVal val="#ppt_y"/>
                                          </p:val>
                                        </p:tav>
                                      </p:tavLst>
                                    </p:anim>
                                  </p:childTnLst>
                                </p:cTn>
                              </p:par>
                              <p:par>
                                <p:cTn id="9" presetID="40" presetClass="entr" presetSubtype="0" fill="hold" grpId="0" nodeType="withEffect">
                                  <p:stCondLst>
                                    <p:cond delay="0"/>
                                  </p:stCondLst>
                                  <p:iterate type="lt">
                                    <p:tmPct val="10000"/>
                                  </p:iterate>
                                  <p:childTnLst>
                                    <p:set>
                                      <p:cBhvr>
                                        <p:cTn id="10" dur="1" fill="hold">
                                          <p:stCondLst>
                                            <p:cond delay="0"/>
                                          </p:stCondLst>
                                        </p:cTn>
                                        <p:tgtEl>
                                          <p:spTgt spid="55306"/>
                                        </p:tgtEl>
                                        <p:attrNameLst>
                                          <p:attrName>style.visibility</p:attrName>
                                        </p:attrNameLst>
                                      </p:cBhvr>
                                      <p:to>
                                        <p:strVal val="visible"/>
                                      </p:to>
                                    </p:set>
                                    <p:animEffect transition="in" filter="fade">
                                      <p:cBhvr>
                                        <p:cTn id="11" dur="2000"/>
                                        <p:tgtEl>
                                          <p:spTgt spid="55306"/>
                                        </p:tgtEl>
                                      </p:cBhvr>
                                    </p:animEffect>
                                    <p:anim calcmode="lin" valueType="num">
                                      <p:cBhvr>
                                        <p:cTn id="12" dur="2000" fill="hold"/>
                                        <p:tgtEl>
                                          <p:spTgt spid="55306"/>
                                        </p:tgtEl>
                                        <p:attrNameLst>
                                          <p:attrName>ppt_x</p:attrName>
                                        </p:attrNameLst>
                                      </p:cBhvr>
                                      <p:tavLst>
                                        <p:tav tm="0">
                                          <p:val>
                                            <p:strVal val="#ppt_x-.1"/>
                                          </p:val>
                                        </p:tav>
                                        <p:tav tm="100000">
                                          <p:val>
                                            <p:strVal val="#ppt_x"/>
                                          </p:val>
                                        </p:tav>
                                      </p:tavLst>
                                    </p:anim>
                                    <p:anim calcmode="lin" valueType="num">
                                      <p:cBhvr>
                                        <p:cTn id="13" dur="2000" fill="hold"/>
                                        <p:tgtEl>
                                          <p:spTgt spid="55306"/>
                                        </p:tgtEl>
                                        <p:attrNameLst>
                                          <p:attrName>ppt_y</p:attrName>
                                        </p:attrNameLst>
                                      </p:cBhvr>
                                      <p:tavLst>
                                        <p:tav tm="0">
                                          <p:val>
                                            <p:strVal val="#ppt_y"/>
                                          </p:val>
                                        </p:tav>
                                        <p:tav tm="100000">
                                          <p:val>
                                            <p:strVal val="#ppt_y"/>
                                          </p:val>
                                        </p:tav>
                                      </p:tavLst>
                                    </p:anim>
                                  </p:childTnLst>
                                </p:cTn>
                              </p:par>
                              <p:par>
                                <p:cTn id="14" presetID="55" presetClass="entr" presetSubtype="0" fill="hold" grpId="0" nodeType="withEffect">
                                  <p:stCondLst>
                                    <p:cond delay="0"/>
                                  </p:stCondLst>
                                  <p:childTnLst>
                                    <p:set>
                                      <p:cBhvr>
                                        <p:cTn id="15" dur="1" fill="hold">
                                          <p:stCondLst>
                                            <p:cond delay="0"/>
                                          </p:stCondLst>
                                        </p:cTn>
                                        <p:tgtEl>
                                          <p:spTgt spid="55305"/>
                                        </p:tgtEl>
                                        <p:attrNameLst>
                                          <p:attrName>style.visibility</p:attrName>
                                        </p:attrNameLst>
                                      </p:cBhvr>
                                      <p:to>
                                        <p:strVal val="visible"/>
                                      </p:to>
                                    </p:set>
                                    <p:anim calcmode="lin" valueType="num">
                                      <p:cBhvr>
                                        <p:cTn id="16" dur="2000" fill="hold"/>
                                        <p:tgtEl>
                                          <p:spTgt spid="55305"/>
                                        </p:tgtEl>
                                        <p:attrNameLst>
                                          <p:attrName>ppt_w</p:attrName>
                                        </p:attrNameLst>
                                      </p:cBhvr>
                                      <p:tavLst>
                                        <p:tav tm="0">
                                          <p:val>
                                            <p:strVal val="#ppt_w*0.70"/>
                                          </p:val>
                                        </p:tav>
                                        <p:tav tm="100000">
                                          <p:val>
                                            <p:strVal val="#ppt_w"/>
                                          </p:val>
                                        </p:tav>
                                      </p:tavLst>
                                    </p:anim>
                                    <p:anim calcmode="lin" valueType="num">
                                      <p:cBhvr>
                                        <p:cTn id="17" dur="2000" fill="hold"/>
                                        <p:tgtEl>
                                          <p:spTgt spid="55305"/>
                                        </p:tgtEl>
                                        <p:attrNameLst>
                                          <p:attrName>ppt_h</p:attrName>
                                        </p:attrNameLst>
                                      </p:cBhvr>
                                      <p:tavLst>
                                        <p:tav tm="0">
                                          <p:val>
                                            <p:strVal val="#ppt_h"/>
                                          </p:val>
                                        </p:tav>
                                        <p:tav tm="100000">
                                          <p:val>
                                            <p:strVal val="#ppt_h"/>
                                          </p:val>
                                        </p:tav>
                                      </p:tavLst>
                                    </p:anim>
                                    <p:animEffect transition="in" filter="fade">
                                      <p:cBhvr>
                                        <p:cTn id="18" dur="2000"/>
                                        <p:tgtEl>
                                          <p:spTgt spid="55305"/>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heckerboard(across)">
                                      <p:cBhvr>
                                        <p:cTn id="21" dur="2000"/>
                                        <p:tgtEl>
                                          <p:spTgt spid="15"/>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55304"/>
                                        </p:tgtEl>
                                        <p:attrNameLst>
                                          <p:attrName>style.visibility</p:attrName>
                                        </p:attrNameLst>
                                      </p:cBhvr>
                                      <p:to>
                                        <p:strVal val="visible"/>
                                      </p:to>
                                    </p:set>
                                    <p:animEffect transition="in" filter="blinds(horizontal)">
                                      <p:cBhvr>
                                        <p:cTn id="24" dur="2000"/>
                                        <p:tgtEl>
                                          <p:spTgt spid="55304"/>
                                        </p:tgtEl>
                                      </p:cBhvr>
                                    </p:animEffect>
                                  </p:childTnLst>
                                </p:cTn>
                              </p:par>
                              <p:par>
                                <p:cTn id="25" presetID="3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600" decel="100000"/>
                                        <p:tgtEl>
                                          <p:spTgt spid="14"/>
                                        </p:tgtEl>
                                      </p:cBhvr>
                                    </p:animEffect>
                                    <p:anim calcmode="lin" valueType="num">
                                      <p:cBhvr>
                                        <p:cTn id="28" dur="1600" decel="100000" fill="hold"/>
                                        <p:tgtEl>
                                          <p:spTgt spid="14"/>
                                        </p:tgtEl>
                                        <p:attrNameLst>
                                          <p:attrName>style.rotation</p:attrName>
                                        </p:attrNameLst>
                                      </p:cBhvr>
                                      <p:tavLst>
                                        <p:tav tm="0">
                                          <p:val>
                                            <p:fltVal val="-90"/>
                                          </p:val>
                                        </p:tav>
                                        <p:tav tm="100000">
                                          <p:val>
                                            <p:fltVal val="0"/>
                                          </p:val>
                                        </p:tav>
                                      </p:tavLst>
                                    </p:anim>
                                    <p:anim calcmode="lin" valueType="num">
                                      <p:cBhvr>
                                        <p:cTn id="29" dur="1600" decel="100000" fill="hold"/>
                                        <p:tgtEl>
                                          <p:spTgt spid="14"/>
                                        </p:tgtEl>
                                        <p:attrNameLst>
                                          <p:attrName>ppt_x</p:attrName>
                                        </p:attrNameLst>
                                      </p:cBhvr>
                                      <p:tavLst>
                                        <p:tav tm="0">
                                          <p:val>
                                            <p:strVal val="#ppt_x+0.4"/>
                                          </p:val>
                                        </p:tav>
                                        <p:tav tm="100000">
                                          <p:val>
                                            <p:strVal val="#ppt_x-0.05"/>
                                          </p:val>
                                        </p:tav>
                                      </p:tavLst>
                                    </p:anim>
                                    <p:anim calcmode="lin" valueType="num">
                                      <p:cBhvr>
                                        <p:cTn id="30" dur="1600" decel="100000" fill="hold"/>
                                        <p:tgtEl>
                                          <p:spTgt spid="14"/>
                                        </p:tgtEl>
                                        <p:attrNameLst>
                                          <p:attrName>ppt_y</p:attrName>
                                        </p:attrNameLst>
                                      </p:cBhvr>
                                      <p:tavLst>
                                        <p:tav tm="0">
                                          <p:val>
                                            <p:strVal val="#ppt_y-0.4"/>
                                          </p:val>
                                        </p:tav>
                                        <p:tav tm="100000">
                                          <p:val>
                                            <p:strVal val="#ppt_y+0.1"/>
                                          </p:val>
                                        </p:tav>
                                      </p:tavLst>
                                    </p:anim>
                                    <p:anim calcmode="lin" valueType="num">
                                      <p:cBhvr>
                                        <p:cTn id="31" dur="400" accel="100000" fill="hold">
                                          <p:stCondLst>
                                            <p:cond delay="1600"/>
                                          </p:stCondLst>
                                        </p:cTn>
                                        <p:tgtEl>
                                          <p:spTgt spid="14"/>
                                        </p:tgtEl>
                                        <p:attrNameLst>
                                          <p:attrName>ppt_x</p:attrName>
                                        </p:attrNameLst>
                                      </p:cBhvr>
                                      <p:tavLst>
                                        <p:tav tm="0">
                                          <p:val>
                                            <p:strVal val="#ppt_x-0.05"/>
                                          </p:val>
                                        </p:tav>
                                        <p:tav tm="100000">
                                          <p:val>
                                            <p:strVal val="#ppt_x"/>
                                          </p:val>
                                        </p:tav>
                                      </p:tavLst>
                                    </p:anim>
                                    <p:anim calcmode="lin" valueType="num">
                                      <p:cBhvr>
                                        <p:cTn id="32" dur="400" accel="100000" fill="hold">
                                          <p:stCondLst>
                                            <p:cond delay="1600"/>
                                          </p:stCondLst>
                                        </p:cTn>
                                        <p:tgtEl>
                                          <p:spTgt spid="14"/>
                                        </p:tgtEl>
                                        <p:attrNameLst>
                                          <p:attrName>ppt_y</p:attrName>
                                        </p:attrNameLst>
                                      </p:cBhvr>
                                      <p:tavLst>
                                        <p:tav tm="0">
                                          <p:val>
                                            <p:strVal val="#ppt_y+0.1"/>
                                          </p:val>
                                        </p:tav>
                                        <p:tav tm="100000">
                                          <p:val>
                                            <p:strVal val="#ppt_y"/>
                                          </p:val>
                                        </p:tav>
                                      </p:tavLst>
                                    </p:anim>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55303"/>
                                        </p:tgtEl>
                                        <p:attrNameLst>
                                          <p:attrName>style.visibility</p:attrName>
                                        </p:attrNameLst>
                                      </p:cBhvr>
                                      <p:to>
                                        <p:strVal val="visible"/>
                                      </p:to>
                                    </p:set>
                                    <p:anim calcmode="lin" valueType="num">
                                      <p:cBhvr>
                                        <p:cTn id="35" dur="2000" fill="hold"/>
                                        <p:tgtEl>
                                          <p:spTgt spid="55303"/>
                                        </p:tgtEl>
                                        <p:attrNameLst>
                                          <p:attrName>ppt_x</p:attrName>
                                        </p:attrNameLst>
                                      </p:cBhvr>
                                      <p:tavLst>
                                        <p:tav tm="0">
                                          <p:val>
                                            <p:strVal val="#ppt_x"/>
                                          </p:val>
                                        </p:tav>
                                        <p:tav tm="50000">
                                          <p:val>
                                            <p:strVal val="#ppt_x+.1"/>
                                          </p:val>
                                        </p:tav>
                                        <p:tav tm="100000">
                                          <p:val>
                                            <p:strVal val="#ppt_x"/>
                                          </p:val>
                                        </p:tav>
                                      </p:tavLst>
                                    </p:anim>
                                    <p:anim calcmode="lin" valueType="num">
                                      <p:cBhvr>
                                        <p:cTn id="36" dur="2000" fill="hold"/>
                                        <p:tgtEl>
                                          <p:spTgt spid="55303"/>
                                        </p:tgtEl>
                                        <p:attrNameLst>
                                          <p:attrName>ppt_y</p:attrName>
                                        </p:attrNameLst>
                                      </p:cBhvr>
                                      <p:tavLst>
                                        <p:tav tm="0">
                                          <p:val>
                                            <p:strVal val="#ppt_y"/>
                                          </p:val>
                                        </p:tav>
                                        <p:tav tm="100000">
                                          <p:val>
                                            <p:strVal val="#ppt_y"/>
                                          </p:val>
                                        </p:tav>
                                      </p:tavLst>
                                    </p:anim>
                                    <p:anim calcmode="lin" valueType="num">
                                      <p:cBhvr>
                                        <p:cTn id="37" dur="2000" fill="hold"/>
                                        <p:tgtEl>
                                          <p:spTgt spid="55303"/>
                                        </p:tgtEl>
                                        <p:attrNameLst>
                                          <p:attrName>ppt_h</p:attrName>
                                        </p:attrNameLst>
                                      </p:cBhvr>
                                      <p:tavLst>
                                        <p:tav tm="0">
                                          <p:val>
                                            <p:strVal val="#ppt_h/10"/>
                                          </p:val>
                                        </p:tav>
                                        <p:tav tm="50000">
                                          <p:val>
                                            <p:strVal val="#ppt_h+.01"/>
                                          </p:val>
                                        </p:tav>
                                        <p:tav tm="100000">
                                          <p:val>
                                            <p:strVal val="#ppt_h"/>
                                          </p:val>
                                        </p:tav>
                                      </p:tavLst>
                                    </p:anim>
                                    <p:anim calcmode="lin" valueType="num">
                                      <p:cBhvr>
                                        <p:cTn id="38" dur="2000" fill="hold"/>
                                        <p:tgtEl>
                                          <p:spTgt spid="55303"/>
                                        </p:tgtEl>
                                        <p:attrNameLst>
                                          <p:attrName>ppt_w</p:attrName>
                                        </p:attrNameLst>
                                      </p:cBhvr>
                                      <p:tavLst>
                                        <p:tav tm="0">
                                          <p:val>
                                            <p:strVal val="#ppt_w/10"/>
                                          </p:val>
                                        </p:tav>
                                        <p:tav tm="50000">
                                          <p:val>
                                            <p:strVal val="#ppt_w+.01"/>
                                          </p:val>
                                        </p:tav>
                                        <p:tav tm="100000">
                                          <p:val>
                                            <p:strVal val="#ppt_w"/>
                                          </p:val>
                                        </p:tav>
                                      </p:tavLst>
                                    </p:anim>
                                    <p:animEffect transition="in" filter="fade">
                                      <p:cBhvr>
                                        <p:cTn id="39" dur="2000" tmFilter="0,0; .5, 1; 1, 1"/>
                                        <p:tgtEl>
                                          <p:spTgt spid="55303"/>
                                        </p:tgtEl>
                                      </p:cBhvr>
                                    </p:animEffect>
                                  </p:childTnLst>
                                </p:cTn>
                              </p:par>
                              <p:par>
                                <p:cTn id="40" presetID="45" presetClass="entr" presetSubtype="0" fill="hold" grpId="0" nodeType="withEffect">
                                  <p:stCondLst>
                                    <p:cond delay="0"/>
                                  </p:stCondLst>
                                  <p:iterate type="lt">
                                    <p:tmPct val="10000"/>
                                  </p:iterate>
                                  <p:childTnLst>
                                    <p:set>
                                      <p:cBhvr>
                                        <p:cTn id="41" dur="1" fill="hold">
                                          <p:stCondLst>
                                            <p:cond delay="0"/>
                                          </p:stCondLst>
                                        </p:cTn>
                                        <p:tgtEl>
                                          <p:spTgt spid="55302"/>
                                        </p:tgtEl>
                                        <p:attrNameLst>
                                          <p:attrName>style.visibility</p:attrName>
                                        </p:attrNameLst>
                                      </p:cBhvr>
                                      <p:to>
                                        <p:strVal val="visible"/>
                                      </p:to>
                                    </p:set>
                                    <p:animEffect transition="in" filter="fade">
                                      <p:cBhvr>
                                        <p:cTn id="42" dur="2000"/>
                                        <p:tgtEl>
                                          <p:spTgt spid="55302"/>
                                        </p:tgtEl>
                                      </p:cBhvr>
                                    </p:animEffect>
                                    <p:anim calcmode="lin" valueType="num">
                                      <p:cBhvr>
                                        <p:cTn id="43" dur="2000" fill="hold"/>
                                        <p:tgtEl>
                                          <p:spTgt spid="55302"/>
                                        </p:tgtEl>
                                        <p:attrNameLst>
                                          <p:attrName>ppt_w</p:attrName>
                                        </p:attrNameLst>
                                      </p:cBhvr>
                                      <p:tavLst>
                                        <p:tav tm="0" fmla="#ppt_w*sin(2.5*pi*$)">
                                          <p:val>
                                            <p:fltVal val="0"/>
                                          </p:val>
                                        </p:tav>
                                        <p:tav tm="100000">
                                          <p:val>
                                            <p:fltVal val="1"/>
                                          </p:val>
                                        </p:tav>
                                      </p:tavLst>
                                    </p:anim>
                                    <p:anim calcmode="lin" valueType="num">
                                      <p:cBhvr>
                                        <p:cTn id="44" dur="2000" fill="hold"/>
                                        <p:tgtEl>
                                          <p:spTgt spid="55302"/>
                                        </p:tgtEl>
                                        <p:attrNameLst>
                                          <p:attrName>ppt_h</p:attrName>
                                        </p:attrNameLst>
                                      </p:cBhvr>
                                      <p:tavLst>
                                        <p:tav tm="0">
                                          <p:val>
                                            <p:strVal val="#ppt_h"/>
                                          </p:val>
                                        </p:tav>
                                        <p:tav tm="100000">
                                          <p:val>
                                            <p:strVal val="#ppt_h"/>
                                          </p:val>
                                        </p:tav>
                                      </p:tavLst>
                                    </p:anim>
                                  </p:childTnLst>
                                </p:cTn>
                              </p:par>
                              <p:par>
                                <p:cTn id="45" presetID="13" presetClass="entr" presetSubtype="16" fill="hold" grpId="0" nodeType="withEffect">
                                  <p:stCondLst>
                                    <p:cond delay="0"/>
                                  </p:stCondLst>
                                  <p:childTnLst>
                                    <p:set>
                                      <p:cBhvr>
                                        <p:cTn id="46" dur="1" fill="hold">
                                          <p:stCondLst>
                                            <p:cond delay="0"/>
                                          </p:stCondLst>
                                        </p:cTn>
                                        <p:tgtEl>
                                          <p:spTgt spid="55301"/>
                                        </p:tgtEl>
                                        <p:attrNameLst>
                                          <p:attrName>style.visibility</p:attrName>
                                        </p:attrNameLst>
                                      </p:cBhvr>
                                      <p:to>
                                        <p:strVal val="visible"/>
                                      </p:to>
                                    </p:set>
                                    <p:animEffect transition="in" filter="plus(in)">
                                      <p:cBhvr>
                                        <p:cTn id="47" dur="2000"/>
                                        <p:tgtEl>
                                          <p:spTgt spid="55301"/>
                                        </p:tgtEl>
                                      </p:cBhvr>
                                    </p:animEffect>
                                  </p:childTnLst>
                                </p:cTn>
                              </p:par>
                              <p:par>
                                <p:cTn id="48" presetID="25"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53" dur="1000" fill="hold"/>
                                        <p:tgtEl>
                                          <p:spTgt spid="16"/>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1" grpId="0"/>
      <p:bldP spid="55302" grpId="0"/>
      <p:bldP spid="55303" grpId="0"/>
      <p:bldP spid="55304" grpId="0"/>
      <p:bldP spid="55305" grpId="0"/>
      <p:bldP spid="55306" grpId="0"/>
      <p:bldP spid="55307" grpId="0"/>
      <p:bldP spid="14" grpId="0"/>
      <p:bldP spid="15" grpId="0"/>
      <p:bldP spid="1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テキスト ボックス 1"/>
          <p:cNvSpPr txBox="1">
            <a:spLocks noChangeArrowheads="1"/>
          </p:cNvSpPr>
          <p:nvPr/>
        </p:nvSpPr>
        <p:spPr bwMode="auto">
          <a:xfrm>
            <a:off x="1108225" y="1642106"/>
            <a:ext cx="19882366" cy="40318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2800" dirty="0">
                <a:latin typeface="ＤＦ超極太明朝体" panose="02010609010101010101" pitchFamily="1" charset="-128"/>
                <a:ea typeface="ＤＦ超極太明朝体" panose="02010609010101010101" pitchFamily="1" charset="-128"/>
              </a:rPr>
              <a:t>子どもに勉強する機会を</a:t>
            </a:r>
            <a:endParaRPr lang="en-US" altLang="ja-JP" sz="12800" dirty="0">
              <a:latin typeface="ＤＦ超極太明朝体" panose="02010609010101010101" pitchFamily="1" charset="-128"/>
              <a:ea typeface="ＤＦ超極太明朝体" panose="02010609010101010101" pitchFamily="1" charset="-128"/>
            </a:endParaRPr>
          </a:p>
          <a:p>
            <a:pPr eaLnBrk="1" hangingPunct="1"/>
            <a:r>
              <a:rPr lang="ja-JP" altLang="en-US" sz="12800" dirty="0">
                <a:latin typeface="ＤＦ超極太明朝体" panose="02010609010101010101" pitchFamily="1" charset="-128"/>
                <a:ea typeface="ＤＦ超極太明朝体" panose="02010609010101010101" pitchFamily="1" charset="-128"/>
              </a:rPr>
              <a:t>与えるということは・・・</a:t>
            </a:r>
            <a:endParaRPr lang="en-US" altLang="ja-JP" sz="12800" dirty="0">
              <a:latin typeface="ＤＦ超極太明朝体" panose="02010609010101010101" pitchFamily="1" charset="-128"/>
              <a:ea typeface="ＤＦ超極太明朝体" panose="02010609010101010101" pitchFamily="1" charset="-128"/>
            </a:endParaRPr>
          </a:p>
        </p:txBody>
      </p:sp>
      <p:sp>
        <p:nvSpPr>
          <p:cNvPr id="4" name="テキスト ボックス 1"/>
          <p:cNvSpPr txBox="1">
            <a:spLocks noChangeArrowheads="1"/>
          </p:cNvSpPr>
          <p:nvPr/>
        </p:nvSpPr>
        <p:spPr bwMode="auto">
          <a:xfrm>
            <a:off x="890085" y="10111037"/>
            <a:ext cx="20254263" cy="2499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5644" dirty="0">
                <a:solidFill>
                  <a:srgbClr val="FF0000"/>
                </a:solidFill>
                <a:latin typeface="ＤＦ極太明朝体" panose="02020C09000000000000" pitchFamily="17" charset="-128"/>
                <a:ea typeface="ＤＦ極太明朝体" panose="02020C09000000000000" pitchFamily="17" charset="-128"/>
              </a:rPr>
              <a:t>生きる力を与えること</a:t>
            </a:r>
            <a:endParaRPr lang="en-US" altLang="ja-JP" sz="15644" dirty="0">
              <a:solidFill>
                <a:srgbClr val="FF0000"/>
              </a:solidFill>
              <a:latin typeface="ＤＦ極太明朝体" panose="02020C09000000000000" pitchFamily="17" charset="-128"/>
              <a:ea typeface="ＤＦ極太明朝体" panose="02020C09000000000000" pitchFamily="17" charset="-128"/>
            </a:endParaRPr>
          </a:p>
        </p:txBody>
      </p:sp>
      <p:sp>
        <p:nvSpPr>
          <p:cNvPr id="5" name="下矢印 4"/>
          <p:cNvSpPr>
            <a:spLocks noChangeArrowheads="1"/>
          </p:cNvSpPr>
          <p:nvPr/>
        </p:nvSpPr>
        <p:spPr bwMode="auto">
          <a:xfrm>
            <a:off x="9301818" y="6419657"/>
            <a:ext cx="3070503" cy="3074267"/>
          </a:xfrm>
          <a:prstGeom prst="downArrow">
            <a:avLst>
              <a:gd name="adj1" fmla="val 50000"/>
              <a:gd name="adj2" fmla="val 50061"/>
            </a:avLst>
          </a:prstGeom>
          <a:noFill/>
          <a:ln w="889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endParaRPr lang="ja-JP" altLang="en-US" sz="4267"/>
          </a:p>
        </p:txBody>
      </p:sp>
    </p:spTree>
    <p:extLst>
      <p:ext uri="{BB962C8B-B14F-4D97-AF65-F5344CB8AC3E}">
        <p14:creationId xmlns:p14="http://schemas.microsoft.com/office/powerpoint/2010/main" val="3833695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937545" y="2154151"/>
            <a:ext cx="20036145" cy="11161757"/>
          </a:xfrm>
          <a:prstGeom prst="rect">
            <a:avLst/>
          </a:prstGeom>
          <a:noFill/>
          <a:effectLst/>
        </p:spPr>
        <p:txBody>
          <a:bodyPr wrap="none">
            <a:prstTxWarp prst="textPlain">
              <a:avLst/>
            </a:prstTxWarp>
            <a:spAutoFit/>
            <a:scene3d>
              <a:camera prst="orthographicFront"/>
              <a:lightRig rig="threePt" dir="t"/>
            </a:scene3d>
            <a:sp3d extrusionH="57150">
              <a:bevelT w="38100" h="38100"/>
            </a:sp3d>
          </a:bodyPr>
          <a:lstStyle/>
          <a:p>
            <a:pPr algn="ctr">
              <a:lnSpc>
                <a:spcPts val="9481"/>
              </a:lnSpc>
              <a:defRPr/>
            </a:pPr>
            <a:r>
              <a:rPr lang="ja-JP" altLang="en-US"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rPr>
              <a:t>激変する教育環境の中</a:t>
            </a: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gn="ctr">
              <a:lnSpc>
                <a:spcPts val="9481"/>
              </a:lnSpc>
              <a:defRPr/>
            </a:pP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gn="ctr">
              <a:lnSpc>
                <a:spcPts val="9481"/>
              </a:lnSpc>
              <a:defRPr/>
            </a:pPr>
            <a:r>
              <a:rPr lang="ja-JP" altLang="en-US"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rPr>
              <a:t>スタディーフィールドは</a:t>
            </a: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nSpc>
                <a:spcPts val="9481"/>
              </a:lnSpc>
              <a:defRPr/>
            </a:pP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gn="ctr">
              <a:lnSpc>
                <a:spcPts val="9481"/>
              </a:lnSpc>
              <a:defRPr/>
            </a:pPr>
            <a:r>
              <a:rPr lang="ja-JP" altLang="en-US"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rPr>
              <a:t>「変わるもの」と「変わらないもの」</a:t>
            </a: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nSpc>
                <a:spcPts val="9481"/>
              </a:lnSpc>
              <a:defRPr/>
            </a:pP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gn="ctr">
              <a:lnSpc>
                <a:spcPts val="9481"/>
              </a:lnSpc>
              <a:defRPr/>
            </a:pPr>
            <a:r>
              <a:rPr lang="ja-JP" altLang="en-US"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rPr>
              <a:t>をしっかりと見極め</a:t>
            </a: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gn="ctr">
              <a:lnSpc>
                <a:spcPts val="9481"/>
              </a:lnSpc>
              <a:defRPr/>
            </a:pP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gn="ctr">
              <a:lnSpc>
                <a:spcPts val="9481"/>
              </a:lnSpc>
              <a:defRPr/>
            </a:pPr>
            <a:r>
              <a:rPr lang="ja-JP" altLang="en-US"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rPr>
              <a:t>子どもたち一人ひとりの夢・目標実現に向け</a:t>
            </a: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gn="ctr">
              <a:lnSpc>
                <a:spcPts val="9481"/>
              </a:lnSpc>
              <a:defRPr/>
            </a:pPr>
            <a:endParaRPr lang="en-US" altLang="ja-JP"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endParaRPr>
          </a:p>
          <a:p>
            <a:pPr algn="ctr">
              <a:lnSpc>
                <a:spcPts val="9481"/>
              </a:lnSpc>
              <a:defRPr/>
            </a:pPr>
            <a:r>
              <a:rPr lang="ja-JP" altLang="en-US" sz="9481" dirty="0">
                <a:effectLst>
                  <a:glow rad="63500">
                    <a:schemeClr val="accent6">
                      <a:satMod val="175000"/>
                      <a:alpha val="40000"/>
                    </a:schemeClr>
                  </a:glow>
                  <a:outerShdw blurRad="50800" dist="38100" dir="2700000" algn="tl" rotWithShape="0">
                    <a:prstClr val="black">
                      <a:alpha val="40000"/>
                    </a:prstClr>
                  </a:outerShdw>
                </a:effectLst>
                <a:latin typeface="ＤＦ超極太明朝体" panose="02010609010101010101" pitchFamily="1" charset="-128"/>
                <a:ea typeface="ＤＦ超極太明朝体" panose="02010609010101010101" pitchFamily="1" charset="-128"/>
              </a:rPr>
              <a:t>全力でサポートする所存です。</a:t>
            </a:r>
          </a:p>
        </p:txBody>
      </p:sp>
    </p:spTree>
    <p:extLst>
      <p:ext uri="{BB962C8B-B14F-4D97-AF65-F5344CB8AC3E}">
        <p14:creationId xmlns:p14="http://schemas.microsoft.com/office/powerpoint/2010/main" val="4294929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0" fill="hold"/>
                                        <p:tgtEl>
                                          <p:spTgt spid="3"/>
                                        </p:tgtEl>
                                        <p:attrNameLst>
                                          <p:attrName>ppt_x</p:attrName>
                                        </p:attrNameLst>
                                      </p:cBhvr>
                                      <p:tavLst>
                                        <p:tav tm="0">
                                          <p:val>
                                            <p:strVal val="#ppt_x"/>
                                          </p:val>
                                        </p:tav>
                                        <p:tav tm="100000">
                                          <p:val>
                                            <p:strVal val="#ppt_x"/>
                                          </p:val>
                                        </p:tav>
                                      </p:tavLst>
                                    </p:anim>
                                    <p:anim calcmode="lin" valueType="num">
                                      <p:cBhvr additive="base">
                                        <p:cTn id="8"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基礎">
  <a:themeElements>
    <a:clrScheme name="基礎">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基礎">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基礎">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基礎</Template>
  <TotalTime>39624</TotalTime>
  <Words>2140</Words>
  <Application>Microsoft Office PowerPoint</Application>
  <PresentationFormat>ユーザー設定</PresentationFormat>
  <Paragraphs>338</Paragraphs>
  <Slides>42</Slides>
  <Notes>8</Notes>
  <HiddenSlides>0</HiddenSlides>
  <MMClips>0</MMClips>
  <ScaleCrop>false</ScaleCrop>
  <HeadingPairs>
    <vt:vector size="8" baseType="variant">
      <vt:variant>
        <vt:lpstr>使用されているフォント</vt:lpstr>
      </vt:variant>
      <vt:variant>
        <vt:i4>19</vt:i4>
      </vt:variant>
      <vt:variant>
        <vt:lpstr>テーマ</vt:lpstr>
      </vt:variant>
      <vt:variant>
        <vt:i4>1</vt:i4>
      </vt:variant>
      <vt:variant>
        <vt:lpstr>埋め込まれた OLE サーバー</vt:lpstr>
      </vt:variant>
      <vt:variant>
        <vt:i4>1</vt:i4>
      </vt:variant>
      <vt:variant>
        <vt:lpstr>スライド タイトル</vt:lpstr>
      </vt:variant>
      <vt:variant>
        <vt:i4>42</vt:i4>
      </vt:variant>
    </vt:vector>
  </HeadingPairs>
  <TitlesOfParts>
    <vt:vector size="63" baseType="lpstr">
      <vt:lpstr>A-OTF 新ゴ Pro B</vt:lpstr>
      <vt:lpstr>A-OTF 新ゴ Pro H</vt:lpstr>
      <vt:lpstr>A-OTF 新ゴ Pro L</vt:lpstr>
      <vt:lpstr>A-OTF 新ゴ Pro M</vt:lpstr>
      <vt:lpstr>A-OTF 新ゴ Pro R</vt:lpstr>
      <vt:lpstr>ＤＦＧ極太明朝体</vt:lpstr>
      <vt:lpstr>ＤＦＧ超極太明朝体</vt:lpstr>
      <vt:lpstr>ＤＦ極太明朝体</vt:lpstr>
      <vt:lpstr>ＤＦ超極太明朝体</vt:lpstr>
      <vt:lpstr>ＤＦ超極太楷書体</vt:lpstr>
      <vt:lpstr>FGP角ｺﾞｼｯｸ体Ca-M</vt:lpstr>
      <vt:lpstr>HGP創英角ｺﾞｼｯｸUB</vt:lpstr>
      <vt:lpstr>HGP創英角ﾎﾟｯﾌﾟ体</vt:lpstr>
      <vt:lpstr>HGS創英角ｺﾞｼｯｸUB</vt:lpstr>
      <vt:lpstr>HG丸ｺﾞｼｯｸM-PRO</vt:lpstr>
      <vt:lpstr>HG創英角ｺﾞｼｯｸUB</vt:lpstr>
      <vt:lpstr>游ゴシック</vt:lpstr>
      <vt:lpstr>Calibri</vt:lpstr>
      <vt:lpstr>Corbel</vt:lpstr>
      <vt:lpstr>基礎</vt:lpstr>
      <vt:lpstr>Worksheet</vt:lpstr>
      <vt:lpstr>PowerPoint プレゼンテーション</vt:lpstr>
      <vt:lpstr>本日の内容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近松勝</dc:creator>
  <cp:lastModifiedBy>岡成宏</cp:lastModifiedBy>
  <cp:revision>77</cp:revision>
  <cp:lastPrinted>2023-07-18T05:26:47Z</cp:lastPrinted>
  <dcterms:created xsi:type="dcterms:W3CDTF">2021-07-21T06:08:16Z</dcterms:created>
  <dcterms:modified xsi:type="dcterms:W3CDTF">2024-02-21T12:37:15Z</dcterms:modified>
</cp:coreProperties>
</file>